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Montserrat SemiBold"/>
      <p:regular r:id="rId40"/>
      <p:bold r:id="rId41"/>
      <p:italic r:id="rId42"/>
      <p:boldItalic r:id="rId43"/>
    </p:embeddedFont>
    <p:embeddedFont>
      <p:font typeface="Montserrat"/>
      <p:regular r:id="rId44"/>
      <p:bold r:id="rId45"/>
      <p:italic r:id="rId46"/>
      <p:boldItalic r:id="rId47"/>
    </p:embeddedFont>
    <p:embeddedFont>
      <p:font typeface="Montserrat Medium"/>
      <p:regular r:id="rId48"/>
      <p:bold r:id="rId49"/>
      <p:italic r:id="rId50"/>
      <p:boldItalic r:id="rId51"/>
    </p:embeddedFont>
    <p:embeddedFont>
      <p:font typeface="Montserrat Light"/>
      <p:regular r:id="rId52"/>
      <p:bold r:id="rId53"/>
      <p:italic r:id="rId54"/>
      <p:boldItalic r:id="rId55"/>
    </p:embeddedFont>
    <p:embeddedFont>
      <p:font typeface="Montserrat Extra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518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1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SemiBold-regular.fntdata"/><Relationship Id="rId42" Type="http://schemas.openxmlformats.org/officeDocument/2006/relationships/font" Target="fonts/MontserratSemiBold-italic.fntdata"/><Relationship Id="rId41" Type="http://schemas.openxmlformats.org/officeDocument/2006/relationships/font" Target="fonts/MontserratSemiBold-bold.fntdata"/><Relationship Id="rId44" Type="http://schemas.openxmlformats.org/officeDocument/2006/relationships/font" Target="fonts/Montserrat-regular.fntdata"/><Relationship Id="rId43" Type="http://schemas.openxmlformats.org/officeDocument/2006/relationships/font" Target="fonts/MontserratSemiBold-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Medium-regular.fntdata"/><Relationship Id="rId47" Type="http://schemas.openxmlformats.org/officeDocument/2006/relationships/font" Target="fonts/Montserrat-boldItalic.fntdata"/><Relationship Id="rId49" Type="http://schemas.openxmlformats.org/officeDocument/2006/relationships/font" Target="fonts/Montserrat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Medium-boldItalic.fntdata"/><Relationship Id="rId50" Type="http://schemas.openxmlformats.org/officeDocument/2006/relationships/font" Target="fonts/MontserratMedium-italic.fntdata"/><Relationship Id="rId53" Type="http://schemas.openxmlformats.org/officeDocument/2006/relationships/font" Target="fonts/MontserratLight-bold.fntdata"/><Relationship Id="rId52" Type="http://schemas.openxmlformats.org/officeDocument/2006/relationships/font" Target="fonts/MontserratLight-regular.fntdata"/><Relationship Id="rId11" Type="http://schemas.openxmlformats.org/officeDocument/2006/relationships/slide" Target="slides/slide6.xml"/><Relationship Id="rId55" Type="http://schemas.openxmlformats.org/officeDocument/2006/relationships/font" Target="fonts/MontserratLight-boldItalic.fntdata"/><Relationship Id="rId10" Type="http://schemas.openxmlformats.org/officeDocument/2006/relationships/slide" Target="slides/slide5.xml"/><Relationship Id="rId54" Type="http://schemas.openxmlformats.org/officeDocument/2006/relationships/font" Target="fonts/MontserratLight-italic.fntdata"/><Relationship Id="rId13" Type="http://schemas.openxmlformats.org/officeDocument/2006/relationships/slide" Target="slides/slide8.xml"/><Relationship Id="rId57" Type="http://schemas.openxmlformats.org/officeDocument/2006/relationships/font" Target="fonts/MontserratExtraLight-bold.fntdata"/><Relationship Id="rId12" Type="http://schemas.openxmlformats.org/officeDocument/2006/relationships/slide" Target="slides/slide7.xml"/><Relationship Id="rId56" Type="http://schemas.openxmlformats.org/officeDocument/2006/relationships/font" Target="fonts/MontserratExtraLight-regular.fntdata"/><Relationship Id="rId15" Type="http://schemas.openxmlformats.org/officeDocument/2006/relationships/slide" Target="slides/slide10.xml"/><Relationship Id="rId59" Type="http://schemas.openxmlformats.org/officeDocument/2006/relationships/font" Target="fonts/MontserratExtraLight-boldItalic.fntdata"/><Relationship Id="rId14" Type="http://schemas.openxmlformats.org/officeDocument/2006/relationships/slide" Target="slides/slide9.xml"/><Relationship Id="rId58" Type="http://schemas.openxmlformats.org/officeDocument/2006/relationships/font" Target="fonts/MontserratExtraLigh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dd25308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dd25308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About the Global Network on DIAUD</a:t>
            </a:r>
            <a:endParaRPr b="1"/>
          </a:p>
          <a:p>
            <a:pPr indent="0" lvl="0" marL="0" rtl="0" algn="l">
              <a:spcBef>
                <a:spcPts val="0"/>
              </a:spcBef>
              <a:spcAft>
                <a:spcPts val="0"/>
              </a:spcAft>
              <a:buClr>
                <a:schemeClr val="dk1"/>
              </a:buClr>
              <a:buSzPts val="1100"/>
              <a:buFont typeface="Arial"/>
              <a:buNone/>
            </a:pPr>
            <a:r>
              <a:rPr lang="en"/>
              <a:t>The Global Network on Disability Inclusive and Accessible Urban Development (DIAUD) is a</a:t>
            </a:r>
            <a:endParaRPr/>
          </a:p>
          <a:p>
            <a:pPr indent="0" lvl="0" marL="0" rtl="0" algn="l">
              <a:spcBef>
                <a:spcPts val="0"/>
              </a:spcBef>
              <a:spcAft>
                <a:spcPts val="0"/>
              </a:spcAft>
              <a:buClr>
                <a:schemeClr val="dk1"/>
              </a:buClr>
              <a:buSzPts val="1100"/>
              <a:buFont typeface="Arial"/>
              <a:buNone/>
            </a:pPr>
            <a:r>
              <a:rPr lang="en"/>
              <a:t>multi-stakeholder network that works to ensure that the New Urban Agenda and the UN Habitat</a:t>
            </a:r>
            <a:endParaRPr/>
          </a:p>
          <a:p>
            <a:pPr indent="0" lvl="0" marL="0" rtl="0" algn="l">
              <a:spcBef>
                <a:spcPts val="0"/>
              </a:spcBef>
              <a:spcAft>
                <a:spcPts val="0"/>
              </a:spcAft>
              <a:buClr>
                <a:schemeClr val="dk1"/>
              </a:buClr>
              <a:buSzPts val="1100"/>
              <a:buFont typeface="Arial"/>
              <a:buNone/>
            </a:pPr>
            <a:r>
              <a:rPr lang="en"/>
              <a:t>III process incorporate the perspectives of persons with disabilities. The DIAUD network aims to</a:t>
            </a:r>
            <a:endParaRPr/>
          </a:p>
          <a:p>
            <a:pPr indent="0" lvl="0" marL="0" rtl="0" algn="l">
              <a:spcBef>
                <a:spcPts val="0"/>
              </a:spcBef>
              <a:spcAft>
                <a:spcPts val="0"/>
              </a:spcAft>
              <a:buClr>
                <a:schemeClr val="dk1"/>
              </a:buClr>
              <a:buSzPts val="1100"/>
              <a:buFont typeface="Arial"/>
              <a:buNone/>
            </a:pPr>
            <a:r>
              <a:rPr lang="en"/>
              <a:t>build and enhance networking among persons with disabilities and disability rights advocates;</a:t>
            </a:r>
            <a:endParaRPr/>
          </a:p>
          <a:p>
            <a:pPr indent="0" lvl="0" marL="0" rtl="0" algn="l">
              <a:spcBef>
                <a:spcPts val="0"/>
              </a:spcBef>
              <a:spcAft>
                <a:spcPts val="0"/>
              </a:spcAft>
              <a:buClr>
                <a:schemeClr val="dk1"/>
              </a:buClr>
              <a:buSzPts val="1100"/>
              <a:buFont typeface="Arial"/>
              <a:buNone/>
            </a:pPr>
            <a:r>
              <a:rPr lang="en"/>
              <a:t>policymakers and government officials; urban development professionals; academia; foundations;</a:t>
            </a:r>
            <a:endParaRPr/>
          </a:p>
          <a:p>
            <a:pPr indent="0" lvl="0" marL="0" rtl="0" algn="l">
              <a:spcBef>
                <a:spcPts val="0"/>
              </a:spcBef>
              <a:spcAft>
                <a:spcPts val="0"/>
              </a:spcAft>
              <a:buClr>
                <a:schemeClr val="dk1"/>
              </a:buClr>
              <a:buSzPts val="1100"/>
              <a:buFont typeface="Arial"/>
              <a:buNone/>
            </a:pPr>
            <a:r>
              <a:rPr lang="en"/>
              <a:t>the private sector; and development cooperation partners.</a:t>
            </a:r>
            <a:endParaRPr/>
          </a:p>
          <a:p>
            <a:pPr indent="0" lvl="0" marL="0" rtl="0" algn="l">
              <a:spcBef>
                <a:spcPts val="0"/>
              </a:spcBef>
              <a:spcAft>
                <a:spcPts val="0"/>
              </a:spcAft>
              <a:buClr>
                <a:schemeClr val="dk1"/>
              </a:buClr>
              <a:buSzPts val="1100"/>
              <a:buFont typeface="Arial"/>
              <a:buNone/>
            </a:pPr>
            <a:r>
              <a:rPr lang="en"/>
              <a:t>Established in partnership with the United Nations Department of Economic and Social Affairs /</a:t>
            </a:r>
            <a:endParaRPr/>
          </a:p>
          <a:p>
            <a:pPr indent="0" lvl="0" marL="0" rtl="0" algn="l">
              <a:spcBef>
                <a:spcPts val="0"/>
              </a:spcBef>
              <a:spcAft>
                <a:spcPts val="0"/>
              </a:spcAft>
              <a:buClr>
                <a:schemeClr val="dk1"/>
              </a:buClr>
              <a:buSzPts val="1100"/>
              <a:buFont typeface="Arial"/>
              <a:buNone/>
            </a:pPr>
            <a:r>
              <a:rPr lang="en"/>
              <a:t>Division of Social Policy and Development / Secretariat for the Convention on the Rights of</a:t>
            </a:r>
            <a:endParaRPr/>
          </a:p>
          <a:p>
            <a:pPr indent="0" lvl="0" marL="0" rtl="0" algn="l">
              <a:spcBef>
                <a:spcPts val="0"/>
              </a:spcBef>
              <a:spcAft>
                <a:spcPts val="0"/>
              </a:spcAft>
              <a:buClr>
                <a:schemeClr val="dk1"/>
              </a:buClr>
              <a:buSzPts val="1100"/>
              <a:buFont typeface="Arial"/>
              <a:buNone/>
            </a:pPr>
            <a:r>
              <a:rPr lang="en"/>
              <a:t>Persons with Disabilities, the DIAUD Network enables concerted disability-inclusive efforts to</a:t>
            </a:r>
            <a:endParaRPr/>
          </a:p>
          <a:p>
            <a:pPr indent="0" lvl="0" marL="0" rtl="0" algn="l">
              <a:spcBef>
                <a:spcPts val="0"/>
              </a:spcBef>
              <a:spcAft>
                <a:spcPts val="0"/>
              </a:spcAft>
              <a:buClr>
                <a:schemeClr val="dk1"/>
              </a:buClr>
              <a:buSzPts val="1100"/>
              <a:buFont typeface="Arial"/>
              <a:buNone/>
            </a:pPr>
            <a:r>
              <a:rPr lang="en"/>
              <a:t>contribute to Habitat III through its multi-stakeholder partners working on both disability and</a:t>
            </a:r>
            <a:endParaRPr/>
          </a:p>
          <a:p>
            <a:pPr indent="0" lvl="0" marL="0" rtl="0" algn="l">
              <a:spcBef>
                <a:spcPts val="0"/>
              </a:spcBef>
              <a:spcAft>
                <a:spcPts val="0"/>
              </a:spcAft>
              <a:buClr>
                <a:schemeClr val="dk1"/>
              </a:buClr>
              <a:buSzPts val="1100"/>
              <a:buFont typeface="Arial"/>
              <a:buNone/>
            </a:pPr>
            <a:r>
              <a:rPr lang="en"/>
              <a:t>urban development issues.</a:t>
            </a:r>
            <a:endParaRPr/>
          </a:p>
          <a:p>
            <a:pPr indent="0" lvl="0" marL="0" rtl="0" algn="l">
              <a:spcBef>
                <a:spcPts val="0"/>
              </a:spcBef>
              <a:spcAft>
                <a:spcPts val="0"/>
              </a:spcAft>
              <a:buClr>
                <a:schemeClr val="dk1"/>
              </a:buClr>
              <a:buSzPts val="1100"/>
              <a:buFont typeface="Arial"/>
              <a:buNone/>
            </a:pPr>
            <a:r>
              <a:rPr lang="en"/>
              <a:t>The DIAUD Network is supported by the Disability Inclusive Development (DID) Policy</a:t>
            </a:r>
            <a:endParaRPr/>
          </a:p>
          <a:p>
            <a:pPr indent="0" lvl="0" marL="0" rtl="0" algn="l">
              <a:spcBef>
                <a:spcPts val="0"/>
              </a:spcBef>
              <a:spcAft>
                <a:spcPts val="0"/>
              </a:spcAft>
              <a:buClr>
                <a:schemeClr val="dk1"/>
              </a:buClr>
              <a:buSzPts val="1100"/>
              <a:buFont typeface="Arial"/>
              <a:buNone/>
            </a:pPr>
            <a:r>
              <a:rPr lang="en"/>
              <a:t>Collaboratory, an initiative of the Institute on Disability and Public Policy at American University</a:t>
            </a:r>
            <a:endParaRPr/>
          </a:p>
          <a:p>
            <a:pPr indent="0" lvl="0" marL="0" rtl="0" algn="l">
              <a:spcBef>
                <a:spcPts val="0"/>
              </a:spcBef>
              <a:spcAft>
                <a:spcPts val="0"/>
              </a:spcAft>
              <a:buNone/>
            </a:pPr>
            <a:r>
              <a:rPr lang="en"/>
              <a:t>and supported by The Nippon Foundation.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add25308ba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add25308ba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dd25308ba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add25308ba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add25308b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add25308b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dd25308b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add25308b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add25308ba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add25308b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add25308ba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add25308ba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dd25308ba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add25308b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add25308b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add25308b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add25308ba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add25308ba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add25308ba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add25308ba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db767d0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adb767d0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add25308ba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add25308ba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add25308ba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add25308ba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add25308ba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add25308ba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add25308ba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add25308ba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dd25308ba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add25308ba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add25308ba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add25308ba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add25308ba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add25308ba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add25308ba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add25308ba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dd25308ba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dd25308ba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add25308ba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add25308ba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add25308ba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add25308ba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add25308ba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add25308ba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add25308ba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add25308ba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add25308ba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add25308ba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adc8456b0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gadc8456b08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adc8456b08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adc8456b08_2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dd25308ba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dd25308ba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34c294e2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a34c294e2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dd25308ba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add25308ba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add25308ba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add25308ba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a34c294e2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a34c294e2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add25308b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add25308b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1 1">
  <p:cSld name="SECTION_HEADER_1_1_1">
    <p:spTree>
      <p:nvGrpSpPr>
        <p:cNvPr id="56" name="Shape 56"/>
        <p:cNvGrpSpPr/>
        <p:nvPr/>
      </p:nvGrpSpPr>
      <p:grpSpPr>
        <a:xfrm>
          <a:off x="0" y="0"/>
          <a:ext cx="0" cy="0"/>
          <a:chOff x="0" y="0"/>
          <a:chExt cx="0" cy="0"/>
        </a:xfrm>
      </p:grpSpPr>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1"/>
          <p:cNvSpPr/>
          <p:nvPr/>
        </p:nvSpPr>
        <p:spPr>
          <a:xfrm>
            <a:off x="0" y="0"/>
            <a:ext cx="2071800" cy="51435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59" name="Google Shape;59;p1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61" name="Google Shape;61;p11"/>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74E13"/>
              </a:buClr>
              <a:buSzPts val="3000"/>
              <a:buNone/>
              <a:defRPr b="1" sz="3000">
                <a:solidFill>
                  <a:srgbClr val="274E13"/>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62" name="Google Shape;62;p11"/>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65" name="Google Shape;65;p12"/>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66" name="Google Shape;66;p1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a:spcBef>
                <a:spcPts val="0"/>
              </a:spcBef>
              <a:spcAft>
                <a:spcPts val="0"/>
              </a:spcAft>
              <a:buSzPts val="1300"/>
              <a:buNone/>
              <a:defRPr sz="1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8" name="Shape 68"/>
        <p:cNvGrpSpPr/>
        <p:nvPr/>
      </p:nvGrpSpPr>
      <p:grpSpPr>
        <a:xfrm>
          <a:off x="0" y="0"/>
          <a:ext cx="0" cy="0"/>
          <a:chOff x="0" y="0"/>
          <a:chExt cx="0" cy="0"/>
        </a:xfrm>
      </p:grpSpPr>
      <p:sp>
        <p:nvSpPr>
          <p:cNvPr id="69" name="Google Shape;6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0" name="Google Shape;70;p13"/>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71" name="Google Shape;71;p1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3"/>
          <p:cNvSpPr/>
          <p:nvPr/>
        </p:nvSpPr>
        <p:spPr>
          <a:xfrm>
            <a:off x="-50" y="3842125"/>
            <a:ext cx="9144000" cy="1301700"/>
          </a:xfrm>
          <a:prstGeom prst="rect">
            <a:avLst/>
          </a:prstGeom>
          <a:solidFill>
            <a:srgbClr val="F7C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74" name="Shape 74"/>
        <p:cNvGrpSpPr/>
        <p:nvPr/>
      </p:nvGrpSpPr>
      <p:grpSpPr>
        <a:xfrm>
          <a:off x="0" y="0"/>
          <a:ext cx="0" cy="0"/>
          <a:chOff x="0" y="0"/>
          <a:chExt cx="0" cy="0"/>
        </a:xfrm>
      </p:grpSpPr>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6" name="Google Shape;76;p14"/>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77" name="Google Shape;77;p14"/>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78" name="Google Shape;78;p1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4"/>
          <p:cNvSpPr txBox="1"/>
          <p:nvPr/>
        </p:nvSpPr>
        <p:spPr>
          <a:xfrm>
            <a:off x="2416475" y="4957725"/>
            <a:ext cx="6534600" cy="7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p:cSld name="TITLE_AND_BODY_1_3">
    <p:spTree>
      <p:nvGrpSpPr>
        <p:cNvPr id="80" name="Shape 80"/>
        <p:cNvGrpSpPr/>
        <p:nvPr/>
      </p:nvGrpSpPr>
      <p:grpSpPr>
        <a:xfrm>
          <a:off x="0" y="0"/>
          <a:ext cx="0" cy="0"/>
          <a:chOff x="0" y="0"/>
          <a:chExt cx="0" cy="0"/>
        </a:xfrm>
      </p:grpSpPr>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2" name="Google Shape;82;p15"/>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83" name="Google Shape;83;p15"/>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B45F06"/>
              </a:buClr>
              <a:buSzPts val="1800"/>
              <a:buFont typeface="Montserrat Medium"/>
              <a:buNone/>
              <a:defRPr sz="1800">
                <a:solidFill>
                  <a:srgbClr val="B45F06"/>
                </a:solidFill>
                <a:latin typeface="Montserrat Medium"/>
                <a:ea typeface="Montserrat Medium"/>
                <a:cs typeface="Montserrat Medium"/>
                <a:sym typeface="Montserrat Medium"/>
              </a:defRPr>
            </a:lvl1pPr>
            <a:lvl2pPr lvl="1" rtl="0">
              <a:spcBef>
                <a:spcPts val="0"/>
              </a:spcBef>
              <a:spcAft>
                <a:spcPts val="0"/>
              </a:spcAft>
              <a:buClr>
                <a:srgbClr val="351C75"/>
              </a:buClr>
              <a:buSzPts val="2800"/>
              <a:buNone/>
              <a:defRPr>
                <a:solidFill>
                  <a:srgbClr val="351C75"/>
                </a:solidFill>
              </a:defRPr>
            </a:lvl2pPr>
            <a:lvl3pPr lvl="2" rtl="0">
              <a:spcBef>
                <a:spcPts val="0"/>
              </a:spcBef>
              <a:spcAft>
                <a:spcPts val="0"/>
              </a:spcAft>
              <a:buClr>
                <a:srgbClr val="351C75"/>
              </a:buClr>
              <a:buSzPts val="2800"/>
              <a:buNone/>
              <a:defRPr>
                <a:solidFill>
                  <a:srgbClr val="351C75"/>
                </a:solidFill>
              </a:defRPr>
            </a:lvl3pPr>
            <a:lvl4pPr lvl="3" rtl="0">
              <a:spcBef>
                <a:spcPts val="0"/>
              </a:spcBef>
              <a:spcAft>
                <a:spcPts val="0"/>
              </a:spcAft>
              <a:buClr>
                <a:srgbClr val="351C75"/>
              </a:buClr>
              <a:buSzPts val="2800"/>
              <a:buNone/>
              <a:defRPr>
                <a:solidFill>
                  <a:srgbClr val="351C75"/>
                </a:solidFill>
              </a:defRPr>
            </a:lvl4pPr>
            <a:lvl5pPr lvl="4" rtl="0">
              <a:spcBef>
                <a:spcPts val="0"/>
              </a:spcBef>
              <a:spcAft>
                <a:spcPts val="0"/>
              </a:spcAft>
              <a:buClr>
                <a:srgbClr val="351C75"/>
              </a:buClr>
              <a:buSzPts val="2800"/>
              <a:buNone/>
              <a:defRPr>
                <a:solidFill>
                  <a:srgbClr val="351C75"/>
                </a:solidFill>
              </a:defRPr>
            </a:lvl5pPr>
            <a:lvl6pPr lvl="5" rtl="0">
              <a:spcBef>
                <a:spcPts val="0"/>
              </a:spcBef>
              <a:spcAft>
                <a:spcPts val="0"/>
              </a:spcAft>
              <a:buClr>
                <a:srgbClr val="351C75"/>
              </a:buClr>
              <a:buSzPts val="2800"/>
              <a:buNone/>
              <a:defRPr>
                <a:solidFill>
                  <a:srgbClr val="351C75"/>
                </a:solidFill>
              </a:defRPr>
            </a:lvl6pPr>
            <a:lvl7pPr lvl="6" rtl="0">
              <a:spcBef>
                <a:spcPts val="0"/>
              </a:spcBef>
              <a:spcAft>
                <a:spcPts val="0"/>
              </a:spcAft>
              <a:buClr>
                <a:srgbClr val="351C75"/>
              </a:buClr>
              <a:buSzPts val="2800"/>
              <a:buNone/>
              <a:defRPr>
                <a:solidFill>
                  <a:srgbClr val="351C75"/>
                </a:solidFill>
              </a:defRPr>
            </a:lvl7pPr>
            <a:lvl8pPr lvl="7" rtl="0">
              <a:spcBef>
                <a:spcPts val="0"/>
              </a:spcBef>
              <a:spcAft>
                <a:spcPts val="0"/>
              </a:spcAft>
              <a:buClr>
                <a:srgbClr val="351C75"/>
              </a:buClr>
              <a:buSzPts val="2800"/>
              <a:buNone/>
              <a:defRPr>
                <a:solidFill>
                  <a:srgbClr val="351C75"/>
                </a:solidFill>
              </a:defRPr>
            </a:lvl8pPr>
            <a:lvl9pPr lvl="8" rtl="0">
              <a:spcBef>
                <a:spcPts val="0"/>
              </a:spcBef>
              <a:spcAft>
                <a:spcPts val="0"/>
              </a:spcAft>
              <a:buClr>
                <a:srgbClr val="351C75"/>
              </a:buClr>
              <a:buSzPts val="2800"/>
              <a:buNone/>
              <a:defRPr>
                <a:solidFill>
                  <a:srgbClr val="351C75"/>
                </a:solidFill>
              </a:defRPr>
            </a:lvl9pPr>
          </a:lstStyle>
          <a:p/>
        </p:txBody>
      </p:sp>
      <p:sp>
        <p:nvSpPr>
          <p:cNvPr id="84" name="Google Shape;84;p1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p:cSld name="TITLE_AND_BODY_1_3_1">
    <p:spTree>
      <p:nvGrpSpPr>
        <p:cNvPr id="85" name="Shape 85"/>
        <p:cNvGrpSpPr/>
        <p:nvPr/>
      </p:nvGrpSpPr>
      <p:grpSpPr>
        <a:xfrm>
          <a:off x="0" y="0"/>
          <a:ext cx="0" cy="0"/>
          <a:chOff x="0" y="0"/>
          <a:chExt cx="0" cy="0"/>
        </a:xfrm>
      </p:grpSpPr>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7" name="Google Shape;87;p1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88" name="Google Shape;88;p16"/>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89" name="Google Shape;89;p1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4">
  <p:cSld name="TITLE_AND_BODY_1_4">
    <p:spTree>
      <p:nvGrpSpPr>
        <p:cNvPr id="90" name="Shape 90"/>
        <p:cNvGrpSpPr/>
        <p:nvPr/>
      </p:nvGrpSpPr>
      <p:grpSpPr>
        <a:xfrm>
          <a:off x="0" y="0"/>
          <a:ext cx="0" cy="0"/>
          <a:chOff x="0" y="0"/>
          <a:chExt cx="0" cy="0"/>
        </a:xfrm>
      </p:grpSpPr>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92" name="Google Shape;92;p17"/>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93" name="Google Shape;93;p17"/>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94" name="Google Shape;94;p1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17"/>
          <p:cNvSpPr/>
          <p:nvPr/>
        </p:nvSpPr>
        <p:spPr>
          <a:xfrm>
            <a:off x="-50" y="3842125"/>
            <a:ext cx="9144000" cy="13017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2">
  <p:cSld name="TITLE_AND_BODY_1_3_2">
    <p:spTree>
      <p:nvGrpSpPr>
        <p:cNvPr id="96" name="Shape 96"/>
        <p:cNvGrpSpPr/>
        <p:nvPr/>
      </p:nvGrpSpPr>
      <p:grpSpPr>
        <a:xfrm>
          <a:off x="0" y="0"/>
          <a:ext cx="0" cy="0"/>
          <a:chOff x="0" y="0"/>
          <a:chExt cx="0" cy="0"/>
        </a:xfrm>
      </p:grpSpPr>
      <p:sp>
        <p:nvSpPr>
          <p:cNvPr id="97" name="Google Shape;97;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98" name="Google Shape;98;p18"/>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99" name="Google Shape;99;p18"/>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B45F06"/>
              </a:buClr>
              <a:buSzPts val="1800"/>
              <a:buFont typeface="Montserrat Medium"/>
              <a:buNone/>
              <a:defRPr sz="1800">
                <a:solidFill>
                  <a:srgbClr val="B45F06"/>
                </a:solidFill>
                <a:latin typeface="Montserrat Medium"/>
                <a:ea typeface="Montserrat Medium"/>
                <a:cs typeface="Montserrat Medium"/>
                <a:sym typeface="Montserrat Medium"/>
              </a:defRPr>
            </a:lvl1pPr>
            <a:lvl2pPr lvl="1" rtl="0">
              <a:spcBef>
                <a:spcPts val="0"/>
              </a:spcBef>
              <a:spcAft>
                <a:spcPts val="0"/>
              </a:spcAft>
              <a:buClr>
                <a:srgbClr val="351C75"/>
              </a:buClr>
              <a:buSzPts val="2800"/>
              <a:buNone/>
              <a:defRPr>
                <a:solidFill>
                  <a:srgbClr val="351C75"/>
                </a:solidFill>
              </a:defRPr>
            </a:lvl2pPr>
            <a:lvl3pPr lvl="2" rtl="0">
              <a:spcBef>
                <a:spcPts val="0"/>
              </a:spcBef>
              <a:spcAft>
                <a:spcPts val="0"/>
              </a:spcAft>
              <a:buClr>
                <a:srgbClr val="351C75"/>
              </a:buClr>
              <a:buSzPts val="2800"/>
              <a:buNone/>
              <a:defRPr>
                <a:solidFill>
                  <a:srgbClr val="351C75"/>
                </a:solidFill>
              </a:defRPr>
            </a:lvl3pPr>
            <a:lvl4pPr lvl="3" rtl="0">
              <a:spcBef>
                <a:spcPts val="0"/>
              </a:spcBef>
              <a:spcAft>
                <a:spcPts val="0"/>
              </a:spcAft>
              <a:buClr>
                <a:srgbClr val="351C75"/>
              </a:buClr>
              <a:buSzPts val="2800"/>
              <a:buNone/>
              <a:defRPr>
                <a:solidFill>
                  <a:srgbClr val="351C75"/>
                </a:solidFill>
              </a:defRPr>
            </a:lvl4pPr>
            <a:lvl5pPr lvl="4" rtl="0">
              <a:spcBef>
                <a:spcPts val="0"/>
              </a:spcBef>
              <a:spcAft>
                <a:spcPts val="0"/>
              </a:spcAft>
              <a:buClr>
                <a:srgbClr val="351C75"/>
              </a:buClr>
              <a:buSzPts val="2800"/>
              <a:buNone/>
              <a:defRPr>
                <a:solidFill>
                  <a:srgbClr val="351C75"/>
                </a:solidFill>
              </a:defRPr>
            </a:lvl5pPr>
            <a:lvl6pPr lvl="5" rtl="0">
              <a:spcBef>
                <a:spcPts val="0"/>
              </a:spcBef>
              <a:spcAft>
                <a:spcPts val="0"/>
              </a:spcAft>
              <a:buClr>
                <a:srgbClr val="351C75"/>
              </a:buClr>
              <a:buSzPts val="2800"/>
              <a:buNone/>
              <a:defRPr>
                <a:solidFill>
                  <a:srgbClr val="351C75"/>
                </a:solidFill>
              </a:defRPr>
            </a:lvl6pPr>
            <a:lvl7pPr lvl="6" rtl="0">
              <a:spcBef>
                <a:spcPts val="0"/>
              </a:spcBef>
              <a:spcAft>
                <a:spcPts val="0"/>
              </a:spcAft>
              <a:buClr>
                <a:srgbClr val="351C75"/>
              </a:buClr>
              <a:buSzPts val="2800"/>
              <a:buNone/>
              <a:defRPr>
                <a:solidFill>
                  <a:srgbClr val="351C75"/>
                </a:solidFill>
              </a:defRPr>
            </a:lvl7pPr>
            <a:lvl8pPr lvl="7" rtl="0">
              <a:spcBef>
                <a:spcPts val="0"/>
              </a:spcBef>
              <a:spcAft>
                <a:spcPts val="0"/>
              </a:spcAft>
              <a:buClr>
                <a:srgbClr val="351C75"/>
              </a:buClr>
              <a:buSzPts val="2800"/>
              <a:buNone/>
              <a:defRPr>
                <a:solidFill>
                  <a:srgbClr val="351C75"/>
                </a:solidFill>
              </a:defRPr>
            </a:lvl8pPr>
            <a:lvl9pPr lvl="8" rtl="0">
              <a:spcBef>
                <a:spcPts val="0"/>
              </a:spcBef>
              <a:spcAft>
                <a:spcPts val="0"/>
              </a:spcAft>
              <a:buClr>
                <a:srgbClr val="351C75"/>
              </a:buClr>
              <a:buSzPts val="2800"/>
              <a:buNone/>
              <a:defRPr>
                <a:solidFill>
                  <a:srgbClr val="351C75"/>
                </a:solidFill>
              </a:defRPr>
            </a:lvl9pPr>
          </a:lstStyle>
          <a:p/>
        </p:txBody>
      </p:sp>
      <p:sp>
        <p:nvSpPr>
          <p:cNvPr id="100" name="Google Shape;100;p1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2">
  <p:cSld name="TITLE_AND_BODY_1_3_1_2">
    <p:spTree>
      <p:nvGrpSpPr>
        <p:cNvPr id="101" name="Shape 101"/>
        <p:cNvGrpSpPr/>
        <p:nvPr/>
      </p:nvGrpSpPr>
      <p:grpSpPr>
        <a:xfrm>
          <a:off x="0" y="0"/>
          <a:ext cx="0" cy="0"/>
          <a:chOff x="0" y="0"/>
          <a:chExt cx="0" cy="0"/>
        </a:xfrm>
      </p:grpSpPr>
      <p:sp>
        <p:nvSpPr>
          <p:cNvPr id="102" name="Google Shape;10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3" name="Google Shape;103;p19"/>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104" name="Google Shape;104;p19"/>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05" name="Google Shape;105;p19"/>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 name="Google Shape;106;p19"/>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p:cSld name="TITLE_AND_BODY_1_3_1_1">
    <p:spTree>
      <p:nvGrpSpPr>
        <p:cNvPr id="107" name="Shape 107"/>
        <p:cNvGrpSpPr/>
        <p:nvPr/>
      </p:nvGrpSpPr>
      <p:grpSpPr>
        <a:xfrm>
          <a:off x="0" y="0"/>
          <a:ext cx="0" cy="0"/>
          <a:chOff x="0" y="0"/>
          <a:chExt cx="0" cy="0"/>
        </a:xfrm>
      </p:grpSpPr>
      <p:sp>
        <p:nvSpPr>
          <p:cNvPr id="108" name="Google Shape;10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09" name="Google Shape;109;p20"/>
          <p:cNvCxnSpPr/>
          <p:nvPr/>
        </p:nvCxnSpPr>
        <p:spPr>
          <a:xfrm>
            <a:off x="172350" y="703425"/>
            <a:ext cx="1853400" cy="0"/>
          </a:xfrm>
          <a:prstGeom prst="straightConnector1">
            <a:avLst/>
          </a:prstGeom>
          <a:noFill/>
          <a:ln cap="flat" cmpd="sng" w="76200">
            <a:solidFill>
              <a:srgbClr val="F7C86E"/>
            </a:solidFill>
            <a:prstDash val="solid"/>
            <a:round/>
            <a:headEnd len="med" w="med" type="none"/>
            <a:tailEnd len="med" w="med" type="none"/>
          </a:ln>
        </p:spPr>
      </p:cxnSp>
      <p:sp>
        <p:nvSpPr>
          <p:cNvPr id="110" name="Google Shape;110;p20"/>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11" name="Google Shape;111;p20"/>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20"/>
          <p:cNvSpPr/>
          <p:nvPr/>
        </p:nvSpPr>
        <p:spPr>
          <a:xfrm>
            <a:off x="-50" y="3842125"/>
            <a:ext cx="9144000" cy="1301700"/>
          </a:xfrm>
          <a:prstGeom prst="rect">
            <a:avLst/>
          </a:prstGeom>
          <a:solidFill>
            <a:srgbClr val="F7C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3" name="Shape 13"/>
        <p:cNvGrpSpPr/>
        <p:nvPr/>
      </p:nvGrpSpPr>
      <p:grpSpPr>
        <a:xfrm>
          <a:off x="0" y="0"/>
          <a:ext cx="0" cy="0"/>
          <a:chOff x="0" y="0"/>
          <a:chExt cx="0" cy="0"/>
        </a:xfrm>
      </p:grpSpPr>
      <p:sp>
        <p:nvSpPr>
          <p:cNvPr id="14" name="Google Shape;14;p3"/>
          <p:cNvSpPr/>
          <p:nvPr/>
        </p:nvSpPr>
        <p:spPr>
          <a:xfrm>
            <a:off x="170000" y="194288"/>
            <a:ext cx="8804100" cy="4772400"/>
          </a:xfrm>
          <a:prstGeom prst="rect">
            <a:avLst/>
          </a:prstGeom>
          <a:solidFill>
            <a:srgbClr val="F5C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16" name="Google Shape;16;p3"/>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6000"/>
              <a:buNone/>
              <a:defRPr b="1" sz="6000">
                <a:solidFill>
                  <a:srgbClr val="FFFFFF"/>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3"/>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FFFFFF"/>
              </a:buClr>
              <a:buSzPts val="3700"/>
              <a:buNone/>
              <a:defRPr sz="3700">
                <a:solidFill>
                  <a:srgbClr val="FFFFFF"/>
                </a:solidFill>
              </a:defRPr>
            </a:lvl1pPr>
            <a:lvl2pPr lvl="1">
              <a:spcBef>
                <a:spcPts val="1600"/>
              </a:spcBef>
              <a:spcAft>
                <a:spcPts val="0"/>
              </a:spcAft>
              <a:buClr>
                <a:srgbClr val="FFFFFF"/>
              </a:buClr>
              <a:buSzPts val="1400"/>
              <a:buNone/>
              <a:defRPr>
                <a:solidFill>
                  <a:srgbClr val="FFFFFF"/>
                </a:solidFill>
              </a:defRPr>
            </a:lvl2pPr>
            <a:lvl3pPr lvl="2">
              <a:spcBef>
                <a:spcPts val="1600"/>
              </a:spcBef>
              <a:spcAft>
                <a:spcPts val="0"/>
              </a:spcAft>
              <a:buClr>
                <a:srgbClr val="FFFFFF"/>
              </a:buClr>
              <a:buSzPts val="1400"/>
              <a:buNone/>
              <a:defRPr>
                <a:solidFill>
                  <a:srgbClr val="FFFFFF"/>
                </a:solidFill>
              </a:defRPr>
            </a:lvl3pPr>
            <a:lvl4pPr lvl="3">
              <a:spcBef>
                <a:spcPts val="1600"/>
              </a:spcBef>
              <a:spcAft>
                <a:spcPts val="0"/>
              </a:spcAft>
              <a:buClr>
                <a:srgbClr val="FFFFFF"/>
              </a:buClr>
              <a:buSzPts val="1400"/>
              <a:buNone/>
              <a:defRPr>
                <a:solidFill>
                  <a:srgbClr val="FFFFFF"/>
                </a:solidFill>
              </a:defRPr>
            </a:lvl4pPr>
            <a:lvl5pPr lvl="4">
              <a:spcBef>
                <a:spcPts val="1600"/>
              </a:spcBef>
              <a:spcAft>
                <a:spcPts val="0"/>
              </a:spcAft>
              <a:buClr>
                <a:srgbClr val="FFFFFF"/>
              </a:buClr>
              <a:buSzPts val="1400"/>
              <a:buNone/>
              <a:defRPr>
                <a:solidFill>
                  <a:srgbClr val="FFFFFF"/>
                </a:solidFill>
              </a:defRPr>
            </a:lvl5pPr>
            <a:lvl6pPr lvl="5">
              <a:spcBef>
                <a:spcPts val="1600"/>
              </a:spcBef>
              <a:spcAft>
                <a:spcPts val="0"/>
              </a:spcAft>
              <a:buClr>
                <a:srgbClr val="FFFFFF"/>
              </a:buClr>
              <a:buSzPts val="1400"/>
              <a:buNone/>
              <a:defRPr>
                <a:solidFill>
                  <a:srgbClr val="FFFFFF"/>
                </a:solidFill>
              </a:defRPr>
            </a:lvl6pPr>
            <a:lvl7pPr lvl="6">
              <a:spcBef>
                <a:spcPts val="1600"/>
              </a:spcBef>
              <a:spcAft>
                <a:spcPts val="0"/>
              </a:spcAft>
              <a:buClr>
                <a:srgbClr val="FFFFFF"/>
              </a:buClr>
              <a:buSzPts val="1400"/>
              <a:buNone/>
              <a:defRPr>
                <a:solidFill>
                  <a:srgbClr val="FFFFFF"/>
                </a:solidFill>
              </a:defRPr>
            </a:lvl7pPr>
            <a:lvl8pPr lvl="7">
              <a:spcBef>
                <a:spcPts val="1600"/>
              </a:spcBef>
              <a:spcAft>
                <a:spcPts val="0"/>
              </a:spcAft>
              <a:buClr>
                <a:srgbClr val="FFFFFF"/>
              </a:buClr>
              <a:buSzPts val="1400"/>
              <a:buNone/>
              <a:defRPr>
                <a:solidFill>
                  <a:srgbClr val="FFFFFF"/>
                </a:solidFill>
              </a:defRPr>
            </a:lvl8pPr>
            <a:lvl9pPr lvl="8">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p:cSld name="TITLE_AND_BODY_1_3_1_1_1">
    <p:spTree>
      <p:nvGrpSpPr>
        <p:cNvPr id="113" name="Shape 113"/>
        <p:cNvGrpSpPr/>
        <p:nvPr/>
      </p:nvGrpSpPr>
      <p:grpSpPr>
        <a:xfrm>
          <a:off x="0" y="0"/>
          <a:ext cx="0" cy="0"/>
          <a:chOff x="0" y="0"/>
          <a:chExt cx="0" cy="0"/>
        </a:xfrm>
      </p:grpSpPr>
      <p:sp>
        <p:nvSpPr>
          <p:cNvPr id="114" name="Google Shape;114;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15" name="Google Shape;115;p21"/>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16" name="Google Shape;116;p21"/>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17" name="Google Shape;117;p21"/>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1"/>
          <p:cNvSpPr/>
          <p:nvPr/>
        </p:nvSpPr>
        <p:spPr>
          <a:xfrm>
            <a:off x="-50" y="3842125"/>
            <a:ext cx="9144000" cy="1301700"/>
          </a:xfrm>
          <a:prstGeom prst="rect">
            <a:avLst/>
          </a:pr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1">
  <p:cSld name="TITLE_AND_BODY_1_3_1_1_1_1">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1" name="Google Shape;121;p22"/>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22" name="Google Shape;122;p22"/>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23" name="Google Shape;123;p22"/>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3 1 1 1 1 1">
  <p:cSld name="TITLE_AND_BODY_1_3_1_1_1_1_1">
    <p:spTree>
      <p:nvGrpSpPr>
        <p:cNvPr id="124" name="Shape 124"/>
        <p:cNvGrpSpPr/>
        <p:nvPr/>
      </p:nvGrpSpPr>
      <p:grpSpPr>
        <a:xfrm>
          <a:off x="0" y="0"/>
          <a:ext cx="0" cy="0"/>
          <a:chOff x="0" y="0"/>
          <a:chExt cx="0" cy="0"/>
        </a:xfrm>
      </p:grpSpPr>
      <p:sp>
        <p:nvSpPr>
          <p:cNvPr id="125" name="Google Shape;12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6" name="Google Shape;126;p23"/>
          <p:cNvCxnSpPr/>
          <p:nvPr/>
        </p:nvCxnSpPr>
        <p:spPr>
          <a:xfrm>
            <a:off x="172350" y="703425"/>
            <a:ext cx="1853400" cy="0"/>
          </a:xfrm>
          <a:prstGeom prst="straightConnector1">
            <a:avLst/>
          </a:prstGeom>
          <a:noFill/>
          <a:ln cap="flat" cmpd="sng" w="76200">
            <a:solidFill>
              <a:srgbClr val="38761D"/>
            </a:solidFill>
            <a:prstDash val="solid"/>
            <a:round/>
            <a:headEnd len="med" w="med" type="none"/>
            <a:tailEnd len="med" w="med" type="none"/>
          </a:ln>
        </p:spPr>
      </p:cxnSp>
      <p:sp>
        <p:nvSpPr>
          <p:cNvPr id="127" name="Google Shape;127;p23"/>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28" name="Google Shape;128;p23"/>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29" name="Google Shape;129;p23"/>
          <p:cNvCxnSpPr/>
          <p:nvPr/>
        </p:nvCxnSpPr>
        <p:spPr>
          <a:xfrm>
            <a:off x="172350" y="2121900"/>
            <a:ext cx="1853400" cy="0"/>
          </a:xfrm>
          <a:prstGeom prst="straightConnector1">
            <a:avLst/>
          </a:prstGeom>
          <a:noFill/>
          <a:ln cap="flat" cmpd="sng" w="76200">
            <a:solidFill>
              <a:srgbClr val="38761D"/>
            </a:solidFill>
            <a:prstDash val="solid"/>
            <a:round/>
            <a:headEnd len="med" w="med" type="none"/>
            <a:tailEnd len="med" w="med" type="none"/>
          </a:ln>
        </p:spPr>
      </p:cxnSp>
      <p:sp>
        <p:nvSpPr>
          <p:cNvPr id="130" name="Google Shape;130;p23"/>
          <p:cNvSpPr txBox="1"/>
          <p:nvPr>
            <p:ph idx="3" type="title"/>
          </p:nvPr>
        </p:nvSpPr>
        <p:spPr>
          <a:xfrm>
            <a:off x="172350" y="2280700"/>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C343D"/>
              </a:buClr>
              <a:buSzPts val="1800"/>
              <a:buFont typeface="Montserrat Medium"/>
              <a:buNone/>
              <a:defRPr sz="1800">
                <a:solidFill>
                  <a:srgbClr val="0C343D"/>
                </a:solidFill>
                <a:latin typeface="Montserrat Medium"/>
                <a:ea typeface="Montserrat Medium"/>
                <a:cs typeface="Montserrat Medium"/>
                <a:sym typeface="Montserrat Medium"/>
              </a:defRPr>
            </a:lvl1pPr>
            <a:lvl2pPr lvl="1" rtl="0">
              <a:spcBef>
                <a:spcPts val="0"/>
              </a:spcBef>
              <a:spcAft>
                <a:spcPts val="0"/>
              </a:spcAft>
              <a:buClr>
                <a:srgbClr val="351C75"/>
              </a:buClr>
              <a:buSzPts val="2600"/>
              <a:buNone/>
              <a:defRPr sz="2600">
                <a:solidFill>
                  <a:srgbClr val="351C75"/>
                </a:solidFill>
              </a:defRPr>
            </a:lvl2pPr>
            <a:lvl3pPr lvl="2" rtl="0">
              <a:spcBef>
                <a:spcPts val="0"/>
              </a:spcBef>
              <a:spcAft>
                <a:spcPts val="0"/>
              </a:spcAft>
              <a:buClr>
                <a:srgbClr val="351C75"/>
              </a:buClr>
              <a:buSzPts val="2600"/>
              <a:buNone/>
              <a:defRPr sz="2600">
                <a:solidFill>
                  <a:srgbClr val="351C75"/>
                </a:solidFill>
              </a:defRPr>
            </a:lvl3pPr>
            <a:lvl4pPr lvl="3" rtl="0">
              <a:spcBef>
                <a:spcPts val="0"/>
              </a:spcBef>
              <a:spcAft>
                <a:spcPts val="0"/>
              </a:spcAft>
              <a:buClr>
                <a:srgbClr val="351C75"/>
              </a:buClr>
              <a:buSzPts val="2600"/>
              <a:buNone/>
              <a:defRPr sz="2600">
                <a:solidFill>
                  <a:srgbClr val="351C75"/>
                </a:solidFill>
              </a:defRPr>
            </a:lvl4pPr>
            <a:lvl5pPr lvl="4" rtl="0">
              <a:spcBef>
                <a:spcPts val="0"/>
              </a:spcBef>
              <a:spcAft>
                <a:spcPts val="0"/>
              </a:spcAft>
              <a:buClr>
                <a:srgbClr val="351C75"/>
              </a:buClr>
              <a:buSzPts val="2600"/>
              <a:buNone/>
              <a:defRPr sz="2600">
                <a:solidFill>
                  <a:srgbClr val="351C75"/>
                </a:solidFill>
              </a:defRPr>
            </a:lvl5pPr>
            <a:lvl6pPr lvl="5" rtl="0">
              <a:spcBef>
                <a:spcPts val="0"/>
              </a:spcBef>
              <a:spcAft>
                <a:spcPts val="0"/>
              </a:spcAft>
              <a:buClr>
                <a:srgbClr val="351C75"/>
              </a:buClr>
              <a:buSzPts val="2600"/>
              <a:buNone/>
              <a:defRPr sz="2600">
                <a:solidFill>
                  <a:srgbClr val="351C75"/>
                </a:solidFill>
              </a:defRPr>
            </a:lvl6pPr>
            <a:lvl7pPr lvl="6" rtl="0">
              <a:spcBef>
                <a:spcPts val="0"/>
              </a:spcBef>
              <a:spcAft>
                <a:spcPts val="0"/>
              </a:spcAft>
              <a:buClr>
                <a:srgbClr val="351C75"/>
              </a:buClr>
              <a:buSzPts val="2600"/>
              <a:buNone/>
              <a:defRPr sz="2600">
                <a:solidFill>
                  <a:srgbClr val="351C75"/>
                </a:solidFill>
              </a:defRPr>
            </a:lvl7pPr>
            <a:lvl8pPr lvl="7" rtl="0">
              <a:spcBef>
                <a:spcPts val="0"/>
              </a:spcBef>
              <a:spcAft>
                <a:spcPts val="0"/>
              </a:spcAft>
              <a:buClr>
                <a:srgbClr val="351C75"/>
              </a:buClr>
              <a:buSzPts val="2600"/>
              <a:buNone/>
              <a:defRPr sz="2600">
                <a:solidFill>
                  <a:srgbClr val="351C75"/>
                </a:solidFill>
              </a:defRPr>
            </a:lvl8pPr>
            <a:lvl9pPr lvl="8" rtl="0">
              <a:spcBef>
                <a:spcPts val="0"/>
              </a:spcBef>
              <a:spcAft>
                <a:spcPts val="0"/>
              </a:spcAft>
              <a:buClr>
                <a:srgbClr val="351C75"/>
              </a:buClr>
              <a:buSzPts val="2600"/>
              <a:buNone/>
              <a:defRPr sz="2600">
                <a:solidFill>
                  <a:srgbClr val="351C75"/>
                </a:solidFill>
              </a:defRPr>
            </a:lvl9pPr>
          </a:lstStyle>
          <a:p/>
        </p:txBody>
      </p:sp>
      <p:sp>
        <p:nvSpPr>
          <p:cNvPr id="131" name="Google Shape;131;p23"/>
          <p:cNvSpPr txBox="1"/>
          <p:nvPr>
            <p:ph idx="4" type="title"/>
          </p:nvPr>
        </p:nvSpPr>
        <p:spPr>
          <a:xfrm>
            <a:off x="2315400" y="1987223"/>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2">
  <p:cSld name="TITLE_AND_BODY_1_2">
    <p:spTree>
      <p:nvGrpSpPr>
        <p:cNvPr id="132" name="Shape 132"/>
        <p:cNvGrpSpPr/>
        <p:nvPr/>
      </p:nvGrpSpPr>
      <p:grpSpPr>
        <a:xfrm>
          <a:off x="0" y="0"/>
          <a:ext cx="0" cy="0"/>
          <a:chOff x="0" y="0"/>
          <a:chExt cx="0" cy="0"/>
        </a:xfrm>
      </p:grpSpPr>
      <p:sp>
        <p:nvSpPr>
          <p:cNvPr id="133" name="Google Shape;13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4" name="Google Shape;134;p24"/>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135" name="Google Shape;135;p24"/>
          <p:cNvSpPr txBox="1"/>
          <p:nvPr>
            <p:ph type="title"/>
          </p:nvPr>
        </p:nvSpPr>
        <p:spPr>
          <a:xfrm>
            <a:off x="172350" y="862225"/>
            <a:ext cx="2155500" cy="14181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800"/>
              <a:buNone/>
              <a:defRPr>
                <a:solidFill>
                  <a:srgbClr val="0B5394"/>
                </a:solidFill>
              </a:defRPr>
            </a:lvl2pPr>
            <a:lvl3pPr lvl="2" rtl="0">
              <a:spcBef>
                <a:spcPts val="0"/>
              </a:spcBef>
              <a:spcAft>
                <a:spcPts val="0"/>
              </a:spcAft>
              <a:buClr>
                <a:srgbClr val="0B5394"/>
              </a:buClr>
              <a:buSzPts val="2800"/>
              <a:buNone/>
              <a:defRPr>
                <a:solidFill>
                  <a:srgbClr val="0B5394"/>
                </a:solidFill>
              </a:defRPr>
            </a:lvl3pPr>
            <a:lvl4pPr lvl="3" rtl="0">
              <a:spcBef>
                <a:spcPts val="0"/>
              </a:spcBef>
              <a:spcAft>
                <a:spcPts val="0"/>
              </a:spcAft>
              <a:buClr>
                <a:srgbClr val="0B5394"/>
              </a:buClr>
              <a:buSzPts val="2800"/>
              <a:buNone/>
              <a:defRPr>
                <a:solidFill>
                  <a:srgbClr val="0B5394"/>
                </a:solidFill>
              </a:defRPr>
            </a:lvl4pPr>
            <a:lvl5pPr lvl="4" rtl="0">
              <a:spcBef>
                <a:spcPts val="0"/>
              </a:spcBef>
              <a:spcAft>
                <a:spcPts val="0"/>
              </a:spcAft>
              <a:buClr>
                <a:srgbClr val="0B5394"/>
              </a:buClr>
              <a:buSzPts val="2800"/>
              <a:buNone/>
              <a:defRPr>
                <a:solidFill>
                  <a:srgbClr val="0B5394"/>
                </a:solidFill>
              </a:defRPr>
            </a:lvl5pPr>
            <a:lvl6pPr lvl="5" rtl="0">
              <a:spcBef>
                <a:spcPts val="0"/>
              </a:spcBef>
              <a:spcAft>
                <a:spcPts val="0"/>
              </a:spcAft>
              <a:buClr>
                <a:srgbClr val="0B5394"/>
              </a:buClr>
              <a:buSzPts val="2800"/>
              <a:buNone/>
              <a:defRPr>
                <a:solidFill>
                  <a:srgbClr val="0B5394"/>
                </a:solidFill>
              </a:defRPr>
            </a:lvl6pPr>
            <a:lvl7pPr lvl="6" rtl="0">
              <a:spcBef>
                <a:spcPts val="0"/>
              </a:spcBef>
              <a:spcAft>
                <a:spcPts val="0"/>
              </a:spcAft>
              <a:buClr>
                <a:srgbClr val="0B5394"/>
              </a:buClr>
              <a:buSzPts val="2800"/>
              <a:buNone/>
              <a:defRPr>
                <a:solidFill>
                  <a:srgbClr val="0B5394"/>
                </a:solidFill>
              </a:defRPr>
            </a:lvl7pPr>
            <a:lvl8pPr lvl="7" rtl="0">
              <a:spcBef>
                <a:spcPts val="0"/>
              </a:spcBef>
              <a:spcAft>
                <a:spcPts val="0"/>
              </a:spcAft>
              <a:buClr>
                <a:srgbClr val="0B5394"/>
              </a:buClr>
              <a:buSzPts val="2800"/>
              <a:buNone/>
              <a:defRPr>
                <a:solidFill>
                  <a:srgbClr val="0B5394"/>
                </a:solidFill>
              </a:defRPr>
            </a:lvl8pPr>
            <a:lvl9pPr lvl="8" rtl="0">
              <a:spcBef>
                <a:spcPts val="0"/>
              </a:spcBef>
              <a:spcAft>
                <a:spcPts val="0"/>
              </a:spcAft>
              <a:buClr>
                <a:srgbClr val="0B5394"/>
              </a:buClr>
              <a:buSzPts val="2800"/>
              <a:buNone/>
              <a:defRPr>
                <a:solidFill>
                  <a:srgbClr val="0B5394"/>
                </a:solidFill>
              </a:defRPr>
            </a:lvl9pPr>
          </a:lstStyle>
          <a:p/>
        </p:txBody>
      </p:sp>
      <p:sp>
        <p:nvSpPr>
          <p:cNvPr id="136" name="Google Shape;136;p24"/>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137" name="Shape 137"/>
        <p:cNvGrpSpPr/>
        <p:nvPr/>
      </p:nvGrpSpPr>
      <p:grpSpPr>
        <a:xfrm>
          <a:off x="0" y="0"/>
          <a:ext cx="0" cy="0"/>
          <a:chOff x="0" y="0"/>
          <a:chExt cx="0" cy="0"/>
        </a:xfrm>
      </p:grpSpPr>
      <p:sp>
        <p:nvSpPr>
          <p:cNvPr id="138" name="Google Shape;13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39" name="Google Shape;139;p25"/>
          <p:cNvCxnSpPr/>
          <p:nvPr/>
        </p:nvCxnSpPr>
        <p:spPr>
          <a:xfrm>
            <a:off x="172350" y="703425"/>
            <a:ext cx="1853400" cy="0"/>
          </a:xfrm>
          <a:prstGeom prst="straightConnector1">
            <a:avLst/>
          </a:prstGeom>
          <a:noFill/>
          <a:ln cap="flat" cmpd="sng" w="76200">
            <a:solidFill>
              <a:srgbClr val="3D85C6"/>
            </a:solidFill>
            <a:prstDash val="solid"/>
            <a:round/>
            <a:headEnd len="med" w="med" type="none"/>
            <a:tailEnd len="med" w="med" type="none"/>
          </a:ln>
        </p:spPr>
      </p:cxnSp>
      <p:sp>
        <p:nvSpPr>
          <p:cNvPr id="140" name="Google Shape;140;p25"/>
          <p:cNvSpPr txBox="1"/>
          <p:nvPr>
            <p:ph type="title"/>
          </p:nvPr>
        </p:nvSpPr>
        <p:spPr>
          <a:xfrm>
            <a:off x="172350" y="814725"/>
            <a:ext cx="2155500" cy="14655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41" name="Google Shape;141;p25"/>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2" name="Google Shape;142;p25"/>
          <p:cNvCxnSpPr/>
          <p:nvPr/>
        </p:nvCxnSpPr>
        <p:spPr>
          <a:xfrm>
            <a:off x="169125" y="2367900"/>
            <a:ext cx="1853400" cy="0"/>
          </a:xfrm>
          <a:prstGeom prst="straightConnector1">
            <a:avLst/>
          </a:prstGeom>
          <a:noFill/>
          <a:ln cap="flat" cmpd="sng" w="76200">
            <a:solidFill>
              <a:srgbClr val="3D85C6"/>
            </a:solidFill>
            <a:prstDash val="solid"/>
            <a:round/>
            <a:headEnd len="med" w="med" type="none"/>
            <a:tailEnd len="med" w="med" type="none"/>
          </a:ln>
        </p:spPr>
      </p:cxnSp>
      <p:sp>
        <p:nvSpPr>
          <p:cNvPr id="143" name="Google Shape;143;p25"/>
          <p:cNvSpPr txBox="1"/>
          <p:nvPr>
            <p:ph idx="3" type="title"/>
          </p:nvPr>
        </p:nvSpPr>
        <p:spPr>
          <a:xfrm>
            <a:off x="159900" y="2529350"/>
            <a:ext cx="2155500" cy="1465500"/>
          </a:xfrm>
          <a:prstGeom prst="rect">
            <a:avLst/>
          </a:prstGeom>
        </p:spPr>
        <p:txBody>
          <a:bodyPr anchorCtr="0" anchor="t" bIns="91425" lIns="0" spcFirstLastPara="1" rIns="91425" wrap="square" tIns="91425">
            <a:noAutofit/>
          </a:bodyPr>
          <a:lstStyle>
            <a:lvl1pPr lvl="0" rtl="0">
              <a:spcBef>
                <a:spcPts val="0"/>
              </a:spcBef>
              <a:spcAft>
                <a:spcPts val="0"/>
              </a:spcAft>
              <a:buClr>
                <a:srgbClr val="0B5394"/>
              </a:buClr>
              <a:buSzPts val="1800"/>
              <a:buFont typeface="Montserrat Medium"/>
              <a:buNone/>
              <a:defRPr sz="1800">
                <a:solidFill>
                  <a:srgbClr val="0B5394"/>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46" name="Google Shape;146;p2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147" name="Google Shape;147;p26"/>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48" name="Google Shape;148;p26"/>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9" name="Google Shape;149;p26"/>
          <p:cNvCxnSpPr/>
          <p:nvPr/>
        </p:nvCxnSpPr>
        <p:spPr>
          <a:xfrm>
            <a:off x="169125" y="2367900"/>
            <a:ext cx="1853400" cy="0"/>
          </a:xfrm>
          <a:prstGeom prst="straightConnector1">
            <a:avLst/>
          </a:prstGeom>
          <a:noFill/>
          <a:ln cap="flat" cmpd="sng" w="76200">
            <a:solidFill>
              <a:srgbClr val="E06666"/>
            </a:solidFill>
            <a:prstDash val="solid"/>
            <a:round/>
            <a:headEnd len="med" w="med" type="none"/>
            <a:tailEnd len="med" w="med" type="none"/>
          </a:ln>
        </p:spPr>
      </p:cxnSp>
      <p:sp>
        <p:nvSpPr>
          <p:cNvPr id="150" name="Google Shape;150;p26"/>
          <p:cNvSpPr txBox="1"/>
          <p:nvPr>
            <p:ph idx="3" type="title"/>
          </p:nvPr>
        </p:nvSpPr>
        <p:spPr>
          <a:xfrm>
            <a:off x="172350" y="2408500"/>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741B47"/>
              </a:buClr>
              <a:buSzPts val="1800"/>
              <a:buFont typeface="Montserrat Medium"/>
              <a:buNone/>
              <a:defRPr sz="1800">
                <a:solidFill>
                  <a:srgbClr val="741B47"/>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p:cSld name="TITLE_AND_BODY_1_1_1_1">
    <p:spTree>
      <p:nvGrpSpPr>
        <p:cNvPr id="151" name="Shape 151"/>
        <p:cNvGrpSpPr/>
        <p:nvPr/>
      </p:nvGrpSpPr>
      <p:grpSpPr>
        <a:xfrm>
          <a:off x="0" y="0"/>
          <a:ext cx="0" cy="0"/>
          <a:chOff x="0" y="0"/>
          <a:chExt cx="0" cy="0"/>
        </a:xfrm>
      </p:grpSpPr>
      <p:sp>
        <p:nvSpPr>
          <p:cNvPr id="152" name="Google Shape;15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53" name="Google Shape;153;p27"/>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154" name="Google Shape;154;p27"/>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55" name="Google Shape;155;p27"/>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6" name="Google Shape;156;p27"/>
          <p:cNvCxnSpPr/>
          <p:nvPr/>
        </p:nvCxnSpPr>
        <p:spPr>
          <a:xfrm>
            <a:off x="169125" y="2760245"/>
            <a:ext cx="1853400" cy="0"/>
          </a:xfrm>
          <a:prstGeom prst="straightConnector1">
            <a:avLst/>
          </a:prstGeom>
          <a:noFill/>
          <a:ln cap="flat" cmpd="sng" w="76200">
            <a:solidFill>
              <a:srgbClr val="F5C763"/>
            </a:solidFill>
            <a:prstDash val="solid"/>
            <a:round/>
            <a:headEnd len="med" w="med" type="none"/>
            <a:tailEnd len="med" w="med" type="none"/>
          </a:ln>
        </p:spPr>
      </p:cxnSp>
      <p:sp>
        <p:nvSpPr>
          <p:cNvPr id="157" name="Google Shape;157;p27"/>
          <p:cNvSpPr txBox="1"/>
          <p:nvPr>
            <p:ph idx="3" type="title"/>
          </p:nvPr>
        </p:nvSpPr>
        <p:spPr>
          <a:xfrm>
            <a:off x="172350" y="280084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p:cSld name="TITLE_AND_BODY_1_1_1_1_1">
    <p:spTree>
      <p:nvGrpSpPr>
        <p:cNvPr id="158" name="Shape 158"/>
        <p:cNvGrpSpPr/>
        <p:nvPr/>
      </p:nvGrpSpPr>
      <p:grpSpPr>
        <a:xfrm>
          <a:off x="0" y="0"/>
          <a:ext cx="0" cy="0"/>
          <a:chOff x="0" y="0"/>
          <a:chExt cx="0" cy="0"/>
        </a:xfrm>
      </p:grpSpPr>
      <p:sp>
        <p:nvSpPr>
          <p:cNvPr id="159" name="Google Shape;15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60" name="Google Shape;160;p28"/>
          <p:cNvCxnSpPr/>
          <p:nvPr/>
        </p:nvCxnSpPr>
        <p:spPr>
          <a:xfrm>
            <a:off x="172350" y="703425"/>
            <a:ext cx="1853400" cy="0"/>
          </a:xfrm>
          <a:prstGeom prst="straightConnector1">
            <a:avLst/>
          </a:prstGeom>
          <a:noFill/>
          <a:ln cap="flat" cmpd="sng" w="76200">
            <a:solidFill>
              <a:srgbClr val="F5C763"/>
            </a:solidFill>
            <a:prstDash val="solid"/>
            <a:round/>
            <a:headEnd len="med" w="med" type="none"/>
            <a:tailEnd len="med" w="med" type="none"/>
          </a:ln>
        </p:spPr>
      </p:cxnSp>
      <p:sp>
        <p:nvSpPr>
          <p:cNvPr id="161" name="Google Shape;161;p28"/>
          <p:cNvSpPr txBox="1"/>
          <p:nvPr>
            <p:ph type="title"/>
          </p:nvPr>
        </p:nvSpPr>
        <p:spPr>
          <a:xfrm>
            <a:off x="172350" y="709825"/>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
        <p:nvSpPr>
          <p:cNvPr id="162" name="Google Shape;162;p28"/>
          <p:cNvSpPr txBox="1"/>
          <p:nvPr>
            <p:ph idx="2" type="title"/>
          </p:nvPr>
        </p:nvSpPr>
        <p:spPr>
          <a:xfrm>
            <a:off x="2315400" y="568748"/>
            <a:ext cx="5978700" cy="2142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63" name="Google Shape;163;p28"/>
          <p:cNvCxnSpPr/>
          <p:nvPr/>
        </p:nvCxnSpPr>
        <p:spPr>
          <a:xfrm>
            <a:off x="169125" y="2291700"/>
            <a:ext cx="1853400" cy="0"/>
          </a:xfrm>
          <a:prstGeom prst="straightConnector1">
            <a:avLst/>
          </a:prstGeom>
          <a:noFill/>
          <a:ln cap="flat" cmpd="sng" w="76200">
            <a:solidFill>
              <a:srgbClr val="F5C763"/>
            </a:solidFill>
            <a:prstDash val="solid"/>
            <a:round/>
            <a:headEnd len="med" w="med" type="none"/>
            <a:tailEnd len="med" w="med" type="none"/>
          </a:ln>
        </p:spPr>
      </p:cxnSp>
      <p:sp>
        <p:nvSpPr>
          <p:cNvPr id="164" name="Google Shape;164;p28"/>
          <p:cNvSpPr txBox="1"/>
          <p:nvPr>
            <p:ph idx="3" type="title"/>
          </p:nvPr>
        </p:nvSpPr>
        <p:spPr>
          <a:xfrm>
            <a:off x="172350" y="2332300"/>
            <a:ext cx="2155500" cy="1418100"/>
          </a:xfrm>
          <a:prstGeom prst="rect">
            <a:avLst/>
          </a:prstGeom>
        </p:spPr>
        <p:txBody>
          <a:bodyPr anchorCtr="0" anchor="t" bIns="91425" lIns="0" spcFirstLastPara="1" rIns="91425" wrap="square" tIns="91425">
            <a:noAutofit/>
          </a:bodyPr>
          <a:lstStyle>
            <a:lvl1pPr indent="-114300" lvl="0" marL="0" marR="0" rtl="0" algn="l">
              <a:lnSpc>
                <a:spcPct val="100000"/>
              </a:lnSpc>
              <a:spcBef>
                <a:spcPts val="0"/>
              </a:spcBef>
              <a:spcAft>
                <a:spcPts val="0"/>
              </a:spcAft>
              <a:buClr>
                <a:srgbClr val="CE7A3B"/>
              </a:buClr>
              <a:buSzPts val="1800"/>
              <a:buFont typeface="Montserrat Medium"/>
              <a:buNone/>
              <a:defRPr sz="1800">
                <a:solidFill>
                  <a:srgbClr val="CE7A3B"/>
                </a:solidFill>
                <a:latin typeface="Montserrat Medium"/>
                <a:ea typeface="Montserrat Medium"/>
                <a:cs typeface="Montserrat Medium"/>
                <a:sym typeface="Montserrat Medium"/>
              </a:defRPr>
            </a:lvl1pPr>
            <a:lvl2pPr lvl="1" rtl="0">
              <a:spcBef>
                <a:spcPts val="0"/>
              </a:spcBef>
              <a:spcAft>
                <a:spcPts val="0"/>
              </a:spcAft>
              <a:buClr>
                <a:srgbClr val="0B5394"/>
              </a:buClr>
              <a:buSzPts val="2600"/>
              <a:buNone/>
              <a:defRPr sz="2600">
                <a:solidFill>
                  <a:srgbClr val="0B5394"/>
                </a:solidFill>
              </a:defRPr>
            </a:lvl2pPr>
            <a:lvl3pPr lvl="2" rtl="0">
              <a:spcBef>
                <a:spcPts val="0"/>
              </a:spcBef>
              <a:spcAft>
                <a:spcPts val="0"/>
              </a:spcAft>
              <a:buClr>
                <a:srgbClr val="0B5394"/>
              </a:buClr>
              <a:buSzPts val="2600"/>
              <a:buNone/>
              <a:defRPr sz="2600">
                <a:solidFill>
                  <a:srgbClr val="0B5394"/>
                </a:solidFill>
              </a:defRPr>
            </a:lvl3pPr>
            <a:lvl4pPr lvl="3" rtl="0">
              <a:spcBef>
                <a:spcPts val="0"/>
              </a:spcBef>
              <a:spcAft>
                <a:spcPts val="0"/>
              </a:spcAft>
              <a:buClr>
                <a:srgbClr val="0B5394"/>
              </a:buClr>
              <a:buSzPts val="2600"/>
              <a:buNone/>
              <a:defRPr sz="2600">
                <a:solidFill>
                  <a:srgbClr val="0B5394"/>
                </a:solidFill>
              </a:defRPr>
            </a:lvl4pPr>
            <a:lvl5pPr lvl="4" rtl="0">
              <a:spcBef>
                <a:spcPts val="0"/>
              </a:spcBef>
              <a:spcAft>
                <a:spcPts val="0"/>
              </a:spcAft>
              <a:buClr>
                <a:srgbClr val="0B5394"/>
              </a:buClr>
              <a:buSzPts val="2600"/>
              <a:buNone/>
              <a:defRPr sz="2600">
                <a:solidFill>
                  <a:srgbClr val="0B5394"/>
                </a:solidFill>
              </a:defRPr>
            </a:lvl5pPr>
            <a:lvl6pPr lvl="5" rtl="0">
              <a:spcBef>
                <a:spcPts val="0"/>
              </a:spcBef>
              <a:spcAft>
                <a:spcPts val="0"/>
              </a:spcAft>
              <a:buClr>
                <a:srgbClr val="0B5394"/>
              </a:buClr>
              <a:buSzPts val="2600"/>
              <a:buNone/>
              <a:defRPr sz="2600">
                <a:solidFill>
                  <a:srgbClr val="0B5394"/>
                </a:solidFill>
              </a:defRPr>
            </a:lvl6pPr>
            <a:lvl7pPr lvl="6" rtl="0">
              <a:spcBef>
                <a:spcPts val="0"/>
              </a:spcBef>
              <a:spcAft>
                <a:spcPts val="0"/>
              </a:spcAft>
              <a:buClr>
                <a:srgbClr val="0B5394"/>
              </a:buClr>
              <a:buSzPts val="2600"/>
              <a:buNone/>
              <a:defRPr sz="2600">
                <a:solidFill>
                  <a:srgbClr val="0B5394"/>
                </a:solidFill>
              </a:defRPr>
            </a:lvl7pPr>
            <a:lvl8pPr lvl="7" rtl="0">
              <a:spcBef>
                <a:spcPts val="0"/>
              </a:spcBef>
              <a:spcAft>
                <a:spcPts val="0"/>
              </a:spcAft>
              <a:buClr>
                <a:srgbClr val="0B5394"/>
              </a:buClr>
              <a:buSzPts val="2600"/>
              <a:buNone/>
              <a:defRPr sz="2600">
                <a:solidFill>
                  <a:srgbClr val="0B5394"/>
                </a:solidFill>
              </a:defRPr>
            </a:lvl8pPr>
            <a:lvl9pPr lvl="8" rtl="0">
              <a:spcBef>
                <a:spcPts val="0"/>
              </a:spcBef>
              <a:spcAft>
                <a:spcPts val="0"/>
              </a:spcAft>
              <a:buClr>
                <a:srgbClr val="0B5394"/>
              </a:buClr>
              <a:buSzPts val="2600"/>
              <a:buNone/>
              <a:defRPr sz="2600">
                <a:solidFill>
                  <a:srgbClr val="0B5394"/>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7" name="Google Shape;167;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8" name="Google Shape;168;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69" name="Google Shape;16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2" name="Google Shape;17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18" name="Shape 18"/>
        <p:cNvGrpSpPr/>
        <p:nvPr/>
      </p:nvGrpSpPr>
      <p:grpSpPr>
        <a:xfrm>
          <a:off x="0" y="0"/>
          <a:ext cx="0" cy="0"/>
          <a:chOff x="0" y="0"/>
          <a:chExt cx="0" cy="0"/>
        </a:xfrm>
      </p:grpSpPr>
      <p:sp>
        <p:nvSpPr>
          <p:cNvPr id="19" name="Google Shape;19;p4"/>
          <p:cNvSpPr/>
          <p:nvPr/>
        </p:nvSpPr>
        <p:spPr>
          <a:xfrm>
            <a:off x="170000" y="194288"/>
            <a:ext cx="8804100" cy="47724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21" name="Google Shape;21;p4"/>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75" name="Google Shape;175;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76" name="Google Shape;176;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7" name="Shape 177"/>
        <p:cNvGrpSpPr/>
        <p:nvPr/>
      </p:nvGrpSpPr>
      <p:grpSpPr>
        <a:xfrm>
          <a:off x="0" y="0"/>
          <a:ext cx="0" cy="0"/>
          <a:chOff x="0" y="0"/>
          <a:chExt cx="0" cy="0"/>
        </a:xfrm>
      </p:grpSpPr>
      <p:sp>
        <p:nvSpPr>
          <p:cNvPr id="178" name="Google Shape;178;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79" name="Google Shape;17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0" name="Shape 180"/>
        <p:cNvGrpSpPr/>
        <p:nvPr/>
      </p:nvGrpSpPr>
      <p:grpSpPr>
        <a:xfrm>
          <a:off x="0" y="0"/>
          <a:ext cx="0" cy="0"/>
          <a:chOff x="0" y="0"/>
          <a:chExt cx="0" cy="0"/>
        </a:xfrm>
      </p:grpSpPr>
      <p:sp>
        <p:nvSpPr>
          <p:cNvPr id="181" name="Google Shape;181;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83" name="Google Shape;183;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84" name="Google Shape;184;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5" name="Google Shape;18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6" name="Shape 186"/>
        <p:cNvGrpSpPr/>
        <p:nvPr/>
      </p:nvGrpSpPr>
      <p:grpSpPr>
        <a:xfrm>
          <a:off x="0" y="0"/>
          <a:ext cx="0" cy="0"/>
          <a:chOff x="0" y="0"/>
          <a:chExt cx="0" cy="0"/>
        </a:xfrm>
      </p:grpSpPr>
      <p:sp>
        <p:nvSpPr>
          <p:cNvPr id="187" name="Google Shape;187;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88" name="Google Shape;18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9" name="Shape 189"/>
        <p:cNvGrpSpPr/>
        <p:nvPr/>
      </p:nvGrpSpPr>
      <p:grpSpPr>
        <a:xfrm>
          <a:off x="0" y="0"/>
          <a:ext cx="0" cy="0"/>
          <a:chOff x="0" y="0"/>
          <a:chExt cx="0" cy="0"/>
        </a:xfrm>
      </p:grpSpPr>
      <p:sp>
        <p:nvSpPr>
          <p:cNvPr id="190" name="Google Shape;190;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91" name="Google Shape;191;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92" name="Google Shape;192;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36"/>
          <p:cNvSpPr/>
          <p:nvPr/>
        </p:nvSpPr>
        <p:spPr>
          <a:xfrm>
            <a:off x="0" y="0"/>
            <a:ext cx="9144000" cy="5143500"/>
          </a:xfrm>
          <a:prstGeom prst="rect">
            <a:avLst/>
          </a:prstGeom>
          <a:solidFill>
            <a:srgbClr val="F7C86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spTree>
      <p:nvGrpSpPr>
        <p:cNvPr id="196" name="Shape 196"/>
        <p:cNvGrpSpPr/>
        <p:nvPr/>
      </p:nvGrpSpPr>
      <p:grpSpPr>
        <a:xfrm>
          <a:off x="0" y="0"/>
          <a:ext cx="0" cy="0"/>
          <a:chOff x="0" y="0"/>
          <a:chExt cx="0" cy="0"/>
        </a:xfrm>
      </p:grpSpPr>
      <p:sp>
        <p:nvSpPr>
          <p:cNvPr id="197" name="Google Shape;197;p37"/>
          <p:cNvSpPr/>
          <p:nvPr/>
        </p:nvSpPr>
        <p:spPr>
          <a:xfrm>
            <a:off x="0" y="0"/>
            <a:ext cx="9144000" cy="514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99" name="Shape 199"/>
        <p:cNvGrpSpPr/>
        <p:nvPr/>
      </p:nvGrpSpPr>
      <p:grpSpPr>
        <a:xfrm>
          <a:off x="0" y="0"/>
          <a:ext cx="0" cy="0"/>
          <a:chOff x="0" y="0"/>
          <a:chExt cx="0" cy="0"/>
        </a:xfrm>
      </p:grpSpPr>
      <p:sp>
        <p:nvSpPr>
          <p:cNvPr id="200" name="Google Shape;200;p38"/>
          <p:cNvSpPr/>
          <p:nvPr/>
        </p:nvSpPr>
        <p:spPr>
          <a:xfrm>
            <a:off x="0" y="0"/>
            <a:ext cx="9144000" cy="51435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bg>
      <p:bgPr>
        <a:solidFill>
          <a:srgbClr val="38761D"/>
        </a:solidFill>
      </p:bgPr>
    </p:bg>
    <p:spTree>
      <p:nvGrpSpPr>
        <p:cNvPr id="202" name="Shape 202"/>
        <p:cNvGrpSpPr/>
        <p:nvPr/>
      </p:nvGrpSpPr>
      <p:grpSpPr>
        <a:xfrm>
          <a:off x="0" y="0"/>
          <a:ext cx="0" cy="0"/>
          <a:chOff x="0" y="0"/>
          <a:chExt cx="0" cy="0"/>
        </a:xfrm>
      </p:grpSpPr>
      <p:sp>
        <p:nvSpPr>
          <p:cNvPr id="203" name="Google Shape;203;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3">
    <p:spTree>
      <p:nvGrpSpPr>
        <p:cNvPr id="204" name="Shape 204"/>
        <p:cNvGrpSpPr/>
        <p:nvPr/>
      </p:nvGrpSpPr>
      <p:grpSpPr>
        <a:xfrm>
          <a:off x="0" y="0"/>
          <a:ext cx="0" cy="0"/>
          <a:chOff x="0" y="0"/>
          <a:chExt cx="0" cy="0"/>
        </a:xfrm>
      </p:grpSpPr>
      <p:sp>
        <p:nvSpPr>
          <p:cNvPr id="205" name="Google Shape;205;p40"/>
          <p:cNvSpPr/>
          <p:nvPr/>
        </p:nvSpPr>
        <p:spPr>
          <a:xfrm>
            <a:off x="0" y="0"/>
            <a:ext cx="9144000" cy="5143500"/>
          </a:xfrm>
          <a:prstGeom prst="rect">
            <a:avLst/>
          </a:prstGeom>
          <a:solidFill>
            <a:srgbClr val="F7C86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7" name="Google Shape;207;p40"/>
          <p:cNvSpPr/>
          <p:nvPr/>
        </p:nvSpPr>
        <p:spPr>
          <a:xfrm>
            <a:off x="303325" y="257988"/>
            <a:ext cx="1447200" cy="1447200"/>
          </a:xfrm>
          <a:prstGeom prst="ellipse">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0"/>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000000"/>
              </a:buClr>
              <a:buSzPts val="5500"/>
              <a:buNone/>
              <a:defRPr b="1" sz="5500">
                <a:solidFill>
                  <a:srgbClr val="000000"/>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09" name="Google Shape;209;p40"/>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000000"/>
              </a:buClr>
              <a:buSzPts val="4200"/>
              <a:buNone/>
              <a:defRPr sz="4200">
                <a:solidFill>
                  <a:srgbClr val="000000"/>
                </a:solidFill>
              </a:defRPr>
            </a:lvl1pPr>
            <a:lvl2pPr lvl="1" rtl="0" algn="r">
              <a:spcBef>
                <a:spcPts val="0"/>
              </a:spcBef>
              <a:spcAft>
                <a:spcPts val="0"/>
              </a:spcAft>
              <a:buClr>
                <a:srgbClr val="000000"/>
              </a:buClr>
              <a:buSzPts val="2200"/>
              <a:buNone/>
              <a:defRPr sz="2200">
                <a:solidFill>
                  <a:srgbClr val="000000"/>
                </a:solidFill>
              </a:defRPr>
            </a:lvl2pPr>
            <a:lvl3pPr lvl="2" rtl="0" algn="r">
              <a:spcBef>
                <a:spcPts val="0"/>
              </a:spcBef>
              <a:spcAft>
                <a:spcPts val="0"/>
              </a:spcAft>
              <a:buClr>
                <a:srgbClr val="000000"/>
              </a:buClr>
              <a:buSzPts val="2200"/>
              <a:buNone/>
              <a:defRPr sz="2200">
                <a:solidFill>
                  <a:srgbClr val="000000"/>
                </a:solidFill>
              </a:defRPr>
            </a:lvl3pPr>
            <a:lvl4pPr lvl="3" rtl="0" algn="r">
              <a:spcBef>
                <a:spcPts val="0"/>
              </a:spcBef>
              <a:spcAft>
                <a:spcPts val="0"/>
              </a:spcAft>
              <a:buClr>
                <a:srgbClr val="000000"/>
              </a:buClr>
              <a:buSzPts val="2200"/>
              <a:buNone/>
              <a:defRPr sz="2200">
                <a:solidFill>
                  <a:srgbClr val="000000"/>
                </a:solidFill>
              </a:defRPr>
            </a:lvl4pPr>
            <a:lvl5pPr lvl="4" rtl="0" algn="r">
              <a:spcBef>
                <a:spcPts val="0"/>
              </a:spcBef>
              <a:spcAft>
                <a:spcPts val="0"/>
              </a:spcAft>
              <a:buClr>
                <a:srgbClr val="000000"/>
              </a:buClr>
              <a:buSzPts val="2200"/>
              <a:buNone/>
              <a:defRPr sz="2200">
                <a:solidFill>
                  <a:srgbClr val="000000"/>
                </a:solidFill>
              </a:defRPr>
            </a:lvl5pPr>
            <a:lvl6pPr lvl="5" rtl="0" algn="r">
              <a:spcBef>
                <a:spcPts val="0"/>
              </a:spcBef>
              <a:spcAft>
                <a:spcPts val="0"/>
              </a:spcAft>
              <a:buClr>
                <a:srgbClr val="000000"/>
              </a:buClr>
              <a:buSzPts val="2200"/>
              <a:buNone/>
              <a:defRPr sz="2200">
                <a:solidFill>
                  <a:srgbClr val="000000"/>
                </a:solidFill>
              </a:defRPr>
            </a:lvl6pPr>
            <a:lvl7pPr lvl="6" rtl="0" algn="r">
              <a:spcBef>
                <a:spcPts val="0"/>
              </a:spcBef>
              <a:spcAft>
                <a:spcPts val="0"/>
              </a:spcAft>
              <a:buClr>
                <a:srgbClr val="000000"/>
              </a:buClr>
              <a:buSzPts val="2200"/>
              <a:buNone/>
              <a:defRPr sz="2200">
                <a:solidFill>
                  <a:srgbClr val="000000"/>
                </a:solidFill>
              </a:defRPr>
            </a:lvl7pPr>
            <a:lvl8pPr lvl="7" rtl="0" algn="r">
              <a:spcBef>
                <a:spcPts val="0"/>
              </a:spcBef>
              <a:spcAft>
                <a:spcPts val="0"/>
              </a:spcAft>
              <a:buClr>
                <a:srgbClr val="000000"/>
              </a:buClr>
              <a:buSzPts val="2200"/>
              <a:buNone/>
              <a:defRPr sz="2200">
                <a:solidFill>
                  <a:srgbClr val="000000"/>
                </a:solidFill>
              </a:defRPr>
            </a:lvl8pPr>
            <a:lvl9pPr lvl="8" rtl="0" algn="r">
              <a:spcBef>
                <a:spcPts val="0"/>
              </a:spcBef>
              <a:spcAft>
                <a:spcPts val="0"/>
              </a:spcAft>
              <a:buClr>
                <a:srgbClr val="000000"/>
              </a:buClr>
              <a:buSzPts val="2200"/>
              <a:buNone/>
              <a:defRPr sz="2200">
                <a:solidFill>
                  <a:srgbClr val="000000"/>
                </a:solidFill>
              </a:defRPr>
            </a:lvl9pPr>
          </a:lstStyle>
          <a:p/>
        </p:txBody>
      </p:sp>
      <p:sp>
        <p:nvSpPr>
          <p:cNvPr id="210" name="Google Shape;210;p40"/>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5000"/>
              <a:buNone/>
              <a:defRPr b="1" sz="5000">
                <a:solidFill>
                  <a:srgbClr val="000000"/>
                </a:solidFill>
              </a:defRPr>
            </a:lvl1pPr>
            <a:lvl2pPr lvl="1" rtl="0" algn="r">
              <a:spcBef>
                <a:spcPts val="1600"/>
              </a:spcBef>
              <a:spcAft>
                <a:spcPts val="0"/>
              </a:spcAft>
              <a:buClr>
                <a:srgbClr val="000000"/>
              </a:buClr>
              <a:buSzPts val="1400"/>
              <a:buNone/>
              <a:defRPr>
                <a:solidFill>
                  <a:srgbClr val="000000"/>
                </a:solidFill>
              </a:defRPr>
            </a:lvl2pPr>
            <a:lvl3pPr lvl="2" rtl="0" algn="r">
              <a:spcBef>
                <a:spcPts val="1600"/>
              </a:spcBef>
              <a:spcAft>
                <a:spcPts val="0"/>
              </a:spcAft>
              <a:buClr>
                <a:srgbClr val="000000"/>
              </a:buClr>
              <a:buSzPts val="1400"/>
              <a:buNone/>
              <a:defRPr>
                <a:solidFill>
                  <a:srgbClr val="000000"/>
                </a:solidFill>
              </a:defRPr>
            </a:lvl3pPr>
            <a:lvl4pPr lvl="3" rtl="0" algn="r">
              <a:spcBef>
                <a:spcPts val="1600"/>
              </a:spcBef>
              <a:spcAft>
                <a:spcPts val="0"/>
              </a:spcAft>
              <a:buClr>
                <a:srgbClr val="000000"/>
              </a:buClr>
              <a:buSzPts val="1400"/>
              <a:buNone/>
              <a:defRPr>
                <a:solidFill>
                  <a:srgbClr val="000000"/>
                </a:solidFill>
              </a:defRPr>
            </a:lvl4pPr>
            <a:lvl5pPr lvl="4" rtl="0" algn="r">
              <a:spcBef>
                <a:spcPts val="1600"/>
              </a:spcBef>
              <a:spcAft>
                <a:spcPts val="0"/>
              </a:spcAft>
              <a:buClr>
                <a:srgbClr val="000000"/>
              </a:buClr>
              <a:buSzPts val="1400"/>
              <a:buNone/>
              <a:defRPr>
                <a:solidFill>
                  <a:srgbClr val="000000"/>
                </a:solidFill>
              </a:defRPr>
            </a:lvl5pPr>
            <a:lvl6pPr lvl="5" rtl="0" algn="r">
              <a:spcBef>
                <a:spcPts val="1600"/>
              </a:spcBef>
              <a:spcAft>
                <a:spcPts val="0"/>
              </a:spcAft>
              <a:buClr>
                <a:srgbClr val="000000"/>
              </a:buClr>
              <a:buSzPts val="1400"/>
              <a:buNone/>
              <a:defRPr>
                <a:solidFill>
                  <a:srgbClr val="000000"/>
                </a:solidFill>
              </a:defRPr>
            </a:lvl6pPr>
            <a:lvl7pPr lvl="6" rtl="0" algn="r">
              <a:spcBef>
                <a:spcPts val="1600"/>
              </a:spcBef>
              <a:spcAft>
                <a:spcPts val="0"/>
              </a:spcAft>
              <a:buClr>
                <a:srgbClr val="000000"/>
              </a:buClr>
              <a:buSzPts val="1400"/>
              <a:buNone/>
              <a:defRPr>
                <a:solidFill>
                  <a:srgbClr val="000000"/>
                </a:solidFill>
              </a:defRPr>
            </a:lvl7pPr>
            <a:lvl8pPr lvl="7" rtl="0" algn="r">
              <a:spcBef>
                <a:spcPts val="1600"/>
              </a:spcBef>
              <a:spcAft>
                <a:spcPts val="0"/>
              </a:spcAft>
              <a:buClr>
                <a:srgbClr val="000000"/>
              </a:buClr>
              <a:buSzPts val="1400"/>
              <a:buNone/>
              <a:defRPr>
                <a:solidFill>
                  <a:srgbClr val="000000"/>
                </a:solidFill>
              </a:defRPr>
            </a:lvl8pPr>
            <a:lvl9pPr lvl="8" rtl="0" algn="r">
              <a:spcBef>
                <a:spcPts val="1600"/>
              </a:spcBef>
              <a:spcAft>
                <a:spcPts val="1600"/>
              </a:spcAft>
              <a:buClr>
                <a:srgbClr val="000000"/>
              </a:buClr>
              <a:buSzPts val="1400"/>
              <a:buNone/>
              <a:defRPr>
                <a:solidFill>
                  <a:srgbClr val="000000"/>
                </a:solidFill>
              </a:defRPr>
            </a:lvl9pPr>
          </a:lstStyle>
          <a:p/>
        </p:txBody>
      </p:sp>
      <p:sp>
        <p:nvSpPr>
          <p:cNvPr id="211" name="Google Shape;211;p40"/>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000000"/>
              </a:buClr>
              <a:buSzPts val="1800"/>
              <a:buNone/>
              <a:defRPr>
                <a:solidFill>
                  <a:srgbClr val="000000"/>
                </a:solidFill>
              </a:defRPr>
            </a:lvl1pPr>
            <a:lvl2pPr lvl="1">
              <a:spcBef>
                <a:spcPts val="1600"/>
              </a:spcBef>
              <a:spcAft>
                <a:spcPts val="0"/>
              </a:spcAft>
              <a:buClr>
                <a:srgbClr val="000000"/>
              </a:buClr>
              <a:buSzPts val="1400"/>
              <a:buNone/>
              <a:defRPr>
                <a:solidFill>
                  <a:srgbClr val="000000"/>
                </a:solidFill>
              </a:defRPr>
            </a:lvl2pPr>
            <a:lvl3pPr lvl="2">
              <a:spcBef>
                <a:spcPts val="1600"/>
              </a:spcBef>
              <a:spcAft>
                <a:spcPts val="0"/>
              </a:spcAft>
              <a:buClr>
                <a:srgbClr val="000000"/>
              </a:buClr>
              <a:buSzPts val="1400"/>
              <a:buNone/>
              <a:defRPr>
                <a:solidFill>
                  <a:srgbClr val="000000"/>
                </a:solidFill>
              </a:defRPr>
            </a:lvl3pPr>
            <a:lvl4pPr lvl="3">
              <a:spcBef>
                <a:spcPts val="1600"/>
              </a:spcBef>
              <a:spcAft>
                <a:spcPts val="0"/>
              </a:spcAft>
              <a:buClr>
                <a:srgbClr val="000000"/>
              </a:buClr>
              <a:buSzPts val="1400"/>
              <a:buNone/>
              <a:defRPr>
                <a:solidFill>
                  <a:srgbClr val="000000"/>
                </a:solidFill>
              </a:defRPr>
            </a:lvl4pPr>
            <a:lvl5pPr lvl="4">
              <a:spcBef>
                <a:spcPts val="1600"/>
              </a:spcBef>
              <a:spcAft>
                <a:spcPts val="0"/>
              </a:spcAft>
              <a:buClr>
                <a:srgbClr val="000000"/>
              </a:buClr>
              <a:buSzPts val="1400"/>
              <a:buNone/>
              <a:defRPr>
                <a:solidFill>
                  <a:srgbClr val="000000"/>
                </a:solidFill>
              </a:defRPr>
            </a:lvl5pPr>
            <a:lvl6pPr lvl="5">
              <a:spcBef>
                <a:spcPts val="1600"/>
              </a:spcBef>
              <a:spcAft>
                <a:spcPts val="0"/>
              </a:spcAft>
              <a:buClr>
                <a:srgbClr val="000000"/>
              </a:buClr>
              <a:buSzPts val="1400"/>
              <a:buNone/>
              <a:defRPr>
                <a:solidFill>
                  <a:srgbClr val="000000"/>
                </a:solidFill>
              </a:defRPr>
            </a:lvl6pPr>
            <a:lvl7pPr lvl="6">
              <a:spcBef>
                <a:spcPts val="1600"/>
              </a:spcBef>
              <a:spcAft>
                <a:spcPts val="0"/>
              </a:spcAft>
              <a:buClr>
                <a:srgbClr val="000000"/>
              </a:buClr>
              <a:buSzPts val="1400"/>
              <a:buNone/>
              <a:defRPr>
                <a:solidFill>
                  <a:srgbClr val="000000"/>
                </a:solidFill>
              </a:defRPr>
            </a:lvl7pPr>
            <a:lvl8pPr lvl="7">
              <a:spcBef>
                <a:spcPts val="1600"/>
              </a:spcBef>
              <a:spcAft>
                <a:spcPts val="0"/>
              </a:spcAft>
              <a:buClr>
                <a:srgbClr val="000000"/>
              </a:buClr>
              <a:buSzPts val="1400"/>
              <a:buNone/>
              <a:defRPr>
                <a:solidFill>
                  <a:srgbClr val="000000"/>
                </a:solidFill>
              </a:defRPr>
            </a:lvl8pPr>
            <a:lvl9pPr lvl="8">
              <a:spcBef>
                <a:spcPts val="1600"/>
              </a:spcBef>
              <a:spcAft>
                <a:spcPts val="1600"/>
              </a:spcAft>
              <a:buClr>
                <a:srgbClr val="000000"/>
              </a:buClr>
              <a:buSzPts val="1400"/>
              <a:buNone/>
              <a:defRPr>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es for All Training">
  <p:cSld name="CUSTOM_1_1">
    <p:spTree>
      <p:nvGrpSpPr>
        <p:cNvPr id="23" name="Shape 23"/>
        <p:cNvGrpSpPr/>
        <p:nvPr/>
      </p:nvGrpSpPr>
      <p:grpSpPr>
        <a:xfrm>
          <a:off x="0" y="0"/>
          <a:ext cx="0" cy="0"/>
          <a:chOff x="0" y="0"/>
          <a:chExt cx="0" cy="0"/>
        </a:xfrm>
      </p:grpSpPr>
      <p:sp>
        <p:nvSpPr>
          <p:cNvPr id="24" name="Google Shape;24;p5"/>
          <p:cNvSpPr/>
          <p:nvPr/>
        </p:nvSpPr>
        <p:spPr>
          <a:xfrm>
            <a:off x="170000" y="194288"/>
            <a:ext cx="8804100" cy="47724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a:ea typeface="Montserrat"/>
                <a:cs typeface="Montserrat"/>
                <a:sym typeface="Montserrat"/>
              </a:rPr>
              <a:t>Version: November 27, 2020</a:t>
            </a:r>
            <a:endParaRPr sz="900"/>
          </a:p>
        </p:txBody>
      </p:sp>
      <p:sp>
        <p:nvSpPr>
          <p:cNvPr id="26" name="Google Shape;26;p5"/>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5"/>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BLANK_2_1">
    <p:spTree>
      <p:nvGrpSpPr>
        <p:cNvPr id="212" name="Shape 212"/>
        <p:cNvGrpSpPr/>
        <p:nvPr/>
      </p:nvGrpSpPr>
      <p:grpSpPr>
        <a:xfrm>
          <a:off x="0" y="0"/>
          <a:ext cx="0" cy="0"/>
          <a:chOff x="0" y="0"/>
          <a:chExt cx="0" cy="0"/>
        </a:xfrm>
      </p:grpSpPr>
      <p:sp>
        <p:nvSpPr>
          <p:cNvPr id="213" name="Google Shape;213;p41"/>
          <p:cNvSpPr/>
          <p:nvPr/>
        </p:nvSpPr>
        <p:spPr>
          <a:xfrm>
            <a:off x="0" y="0"/>
            <a:ext cx="9144000" cy="51435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5" name="Google Shape;215;p4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1"/>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17" name="Google Shape;217;p41"/>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18" name="Google Shape;218;p41"/>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19" name="Google Shape;219;p41"/>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BLANK_1_2">
    <p:spTree>
      <p:nvGrpSpPr>
        <p:cNvPr id="220" name="Shape 220"/>
        <p:cNvGrpSpPr/>
        <p:nvPr/>
      </p:nvGrpSpPr>
      <p:grpSpPr>
        <a:xfrm>
          <a:off x="0" y="0"/>
          <a:ext cx="0" cy="0"/>
          <a:chOff x="0" y="0"/>
          <a:chExt cx="0" cy="0"/>
        </a:xfrm>
      </p:grpSpPr>
      <p:sp>
        <p:nvSpPr>
          <p:cNvPr id="221" name="Google Shape;221;p42"/>
          <p:cNvSpPr/>
          <p:nvPr/>
        </p:nvSpPr>
        <p:spPr>
          <a:xfrm>
            <a:off x="0" y="0"/>
            <a:ext cx="9144000" cy="51435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42"/>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2"/>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25" name="Google Shape;225;p42"/>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26" name="Google Shape;226;p42"/>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27" name="Google Shape;227;p42"/>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BLANK_1_1_1">
    <p:bg>
      <p:bgPr>
        <a:solidFill>
          <a:srgbClr val="38761D"/>
        </a:solidFill>
      </p:bgPr>
    </p:bg>
    <p:spTree>
      <p:nvGrpSpPr>
        <p:cNvPr id="228" name="Shape 228"/>
        <p:cNvGrpSpPr/>
        <p:nvPr/>
      </p:nvGrpSpPr>
      <p:grpSpPr>
        <a:xfrm>
          <a:off x="0" y="0"/>
          <a:ext cx="0" cy="0"/>
          <a:chOff x="0" y="0"/>
          <a:chExt cx="0" cy="0"/>
        </a:xfrm>
      </p:grpSpPr>
      <p:sp>
        <p:nvSpPr>
          <p:cNvPr id="229" name="Google Shape;229;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0" name="Google Shape;230;p43"/>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3"/>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232" name="Google Shape;232;p43"/>
          <p:cNvSpPr txBox="1"/>
          <p:nvPr>
            <p:ph idx="2" type="title"/>
          </p:nvPr>
        </p:nvSpPr>
        <p:spPr>
          <a:xfrm>
            <a:off x="2039269" y="447675"/>
            <a:ext cx="6602100" cy="1914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4200"/>
              <a:buNone/>
              <a:defRPr sz="4200">
                <a:solidFill>
                  <a:srgbClr val="FFFFFF"/>
                </a:solidFill>
              </a:defRPr>
            </a:lvl1pPr>
            <a:lvl2pPr lvl="1" rtl="0" algn="r">
              <a:spcBef>
                <a:spcPts val="0"/>
              </a:spcBef>
              <a:spcAft>
                <a:spcPts val="0"/>
              </a:spcAft>
              <a:buSzPts val="2200"/>
              <a:buNone/>
              <a:defRPr sz="2200"/>
            </a:lvl2pPr>
            <a:lvl3pPr lvl="2" rtl="0" algn="r">
              <a:spcBef>
                <a:spcPts val="0"/>
              </a:spcBef>
              <a:spcAft>
                <a:spcPts val="0"/>
              </a:spcAft>
              <a:buSzPts val="2200"/>
              <a:buNone/>
              <a:defRPr sz="2200"/>
            </a:lvl3pPr>
            <a:lvl4pPr lvl="3" rtl="0" algn="r">
              <a:spcBef>
                <a:spcPts val="0"/>
              </a:spcBef>
              <a:spcAft>
                <a:spcPts val="0"/>
              </a:spcAft>
              <a:buSzPts val="2200"/>
              <a:buNone/>
              <a:defRPr sz="2200"/>
            </a:lvl4pPr>
            <a:lvl5pPr lvl="4" rtl="0" algn="r">
              <a:spcBef>
                <a:spcPts val="0"/>
              </a:spcBef>
              <a:spcAft>
                <a:spcPts val="0"/>
              </a:spcAft>
              <a:buSzPts val="2200"/>
              <a:buNone/>
              <a:defRPr sz="2200"/>
            </a:lvl5pPr>
            <a:lvl6pPr lvl="5" rtl="0" algn="r">
              <a:spcBef>
                <a:spcPts val="0"/>
              </a:spcBef>
              <a:spcAft>
                <a:spcPts val="0"/>
              </a:spcAft>
              <a:buSzPts val="2200"/>
              <a:buNone/>
              <a:defRPr sz="2200"/>
            </a:lvl6pPr>
            <a:lvl7pPr lvl="6" rtl="0" algn="r">
              <a:spcBef>
                <a:spcPts val="0"/>
              </a:spcBef>
              <a:spcAft>
                <a:spcPts val="0"/>
              </a:spcAft>
              <a:buSzPts val="2200"/>
              <a:buNone/>
              <a:defRPr sz="2200"/>
            </a:lvl7pPr>
            <a:lvl8pPr lvl="7" rtl="0" algn="r">
              <a:spcBef>
                <a:spcPts val="0"/>
              </a:spcBef>
              <a:spcAft>
                <a:spcPts val="0"/>
              </a:spcAft>
              <a:buSzPts val="2200"/>
              <a:buNone/>
              <a:defRPr sz="2200"/>
            </a:lvl8pPr>
            <a:lvl9pPr lvl="8" rtl="0" algn="r">
              <a:spcBef>
                <a:spcPts val="0"/>
              </a:spcBef>
              <a:spcAft>
                <a:spcPts val="0"/>
              </a:spcAft>
              <a:buSzPts val="2200"/>
              <a:buNone/>
              <a:defRPr sz="2200"/>
            </a:lvl9pPr>
          </a:lstStyle>
          <a:p/>
        </p:txBody>
      </p:sp>
      <p:sp>
        <p:nvSpPr>
          <p:cNvPr id="233" name="Google Shape;233;p43"/>
          <p:cNvSpPr txBox="1"/>
          <p:nvPr>
            <p:ph idx="1" type="subTitle"/>
          </p:nvPr>
        </p:nvSpPr>
        <p:spPr>
          <a:xfrm>
            <a:off x="568400" y="2224225"/>
            <a:ext cx="8073000" cy="1216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5000"/>
              <a:buNone/>
              <a:defRPr b="1" sz="5000">
                <a:solidFill>
                  <a:srgbClr val="FFFFFF"/>
                </a:solidFill>
              </a:defRPr>
            </a:lvl1pPr>
            <a:lvl2pPr lvl="1" rtl="0" algn="r">
              <a:spcBef>
                <a:spcPts val="1600"/>
              </a:spcBef>
              <a:spcAft>
                <a:spcPts val="0"/>
              </a:spcAft>
              <a:buClr>
                <a:srgbClr val="FFFFFF"/>
              </a:buClr>
              <a:buSzPts val="1400"/>
              <a:buNone/>
              <a:defRPr>
                <a:solidFill>
                  <a:srgbClr val="FFFFFF"/>
                </a:solidFill>
              </a:defRPr>
            </a:lvl2pPr>
            <a:lvl3pPr lvl="2" rtl="0" algn="r">
              <a:spcBef>
                <a:spcPts val="1600"/>
              </a:spcBef>
              <a:spcAft>
                <a:spcPts val="0"/>
              </a:spcAft>
              <a:buClr>
                <a:srgbClr val="FFFFFF"/>
              </a:buClr>
              <a:buSzPts val="1400"/>
              <a:buNone/>
              <a:defRPr>
                <a:solidFill>
                  <a:srgbClr val="FFFFFF"/>
                </a:solidFill>
              </a:defRPr>
            </a:lvl3pPr>
            <a:lvl4pPr lvl="3" rtl="0" algn="r">
              <a:spcBef>
                <a:spcPts val="1600"/>
              </a:spcBef>
              <a:spcAft>
                <a:spcPts val="0"/>
              </a:spcAft>
              <a:buClr>
                <a:srgbClr val="FFFFFF"/>
              </a:buClr>
              <a:buSzPts val="1400"/>
              <a:buNone/>
              <a:defRPr>
                <a:solidFill>
                  <a:srgbClr val="FFFFFF"/>
                </a:solidFill>
              </a:defRPr>
            </a:lvl4pPr>
            <a:lvl5pPr lvl="4" rtl="0" algn="r">
              <a:spcBef>
                <a:spcPts val="1600"/>
              </a:spcBef>
              <a:spcAft>
                <a:spcPts val="0"/>
              </a:spcAft>
              <a:buClr>
                <a:srgbClr val="FFFFFF"/>
              </a:buClr>
              <a:buSzPts val="1400"/>
              <a:buNone/>
              <a:defRPr>
                <a:solidFill>
                  <a:srgbClr val="FFFFFF"/>
                </a:solidFill>
              </a:defRPr>
            </a:lvl5pPr>
            <a:lvl6pPr lvl="5" rtl="0" algn="r">
              <a:spcBef>
                <a:spcPts val="1600"/>
              </a:spcBef>
              <a:spcAft>
                <a:spcPts val="0"/>
              </a:spcAft>
              <a:buClr>
                <a:srgbClr val="FFFFFF"/>
              </a:buClr>
              <a:buSzPts val="1400"/>
              <a:buNone/>
              <a:defRPr>
                <a:solidFill>
                  <a:srgbClr val="FFFFFF"/>
                </a:solidFill>
              </a:defRPr>
            </a:lvl6pPr>
            <a:lvl7pPr lvl="6" rtl="0" algn="r">
              <a:spcBef>
                <a:spcPts val="1600"/>
              </a:spcBef>
              <a:spcAft>
                <a:spcPts val="0"/>
              </a:spcAft>
              <a:buClr>
                <a:srgbClr val="FFFFFF"/>
              </a:buClr>
              <a:buSzPts val="1400"/>
              <a:buNone/>
              <a:defRPr>
                <a:solidFill>
                  <a:srgbClr val="FFFFFF"/>
                </a:solidFill>
              </a:defRPr>
            </a:lvl7pPr>
            <a:lvl8pPr lvl="7" rtl="0" algn="r">
              <a:spcBef>
                <a:spcPts val="1600"/>
              </a:spcBef>
              <a:spcAft>
                <a:spcPts val="0"/>
              </a:spcAft>
              <a:buClr>
                <a:srgbClr val="FFFFFF"/>
              </a:buClr>
              <a:buSzPts val="1400"/>
              <a:buNone/>
              <a:defRPr>
                <a:solidFill>
                  <a:srgbClr val="FFFFFF"/>
                </a:solidFill>
              </a:defRPr>
            </a:lvl8pPr>
            <a:lvl9pPr lvl="8" rtl="0" algn="r">
              <a:spcBef>
                <a:spcPts val="1600"/>
              </a:spcBef>
              <a:spcAft>
                <a:spcPts val="1600"/>
              </a:spcAft>
              <a:buClr>
                <a:srgbClr val="FFFFFF"/>
              </a:buClr>
              <a:buSzPts val="1400"/>
              <a:buNone/>
              <a:defRPr>
                <a:solidFill>
                  <a:srgbClr val="FFFFFF"/>
                </a:solidFill>
              </a:defRPr>
            </a:lvl9pPr>
          </a:lstStyle>
          <a:p/>
        </p:txBody>
      </p:sp>
      <p:sp>
        <p:nvSpPr>
          <p:cNvPr id="234" name="Google Shape;234;p43"/>
          <p:cNvSpPr txBox="1"/>
          <p:nvPr>
            <p:ph idx="3" type="subTitle"/>
          </p:nvPr>
        </p:nvSpPr>
        <p:spPr>
          <a:xfrm>
            <a:off x="4333100" y="4201300"/>
            <a:ext cx="4258800" cy="393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ies for All Training 1">
  <p:cSld name="CUSTOM_1_1_1">
    <p:spTree>
      <p:nvGrpSpPr>
        <p:cNvPr id="28" name="Shape 28"/>
        <p:cNvGrpSpPr/>
        <p:nvPr/>
      </p:nvGrpSpPr>
      <p:grpSpPr>
        <a:xfrm>
          <a:off x="0" y="0"/>
          <a:ext cx="0" cy="0"/>
          <a:chOff x="0" y="0"/>
          <a:chExt cx="0" cy="0"/>
        </a:xfrm>
      </p:grpSpPr>
      <p:sp>
        <p:nvSpPr>
          <p:cNvPr id="29" name="Google Shape;29;p6"/>
          <p:cNvSpPr/>
          <p:nvPr/>
        </p:nvSpPr>
        <p:spPr>
          <a:xfrm>
            <a:off x="170000" y="194288"/>
            <a:ext cx="8804100" cy="4772400"/>
          </a:xfrm>
          <a:prstGeom prst="rect">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nvSpPr>
        <p:spPr>
          <a:xfrm>
            <a:off x="5678350" y="4198075"/>
            <a:ext cx="3000000" cy="3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lt1"/>
                </a:solidFill>
                <a:latin typeface="Montserrat ExtraLight"/>
                <a:ea typeface="Montserrat ExtraLight"/>
                <a:cs typeface="Montserrat ExtraLight"/>
                <a:sym typeface="Montserrat ExtraLight"/>
              </a:rPr>
              <a:t>Version: November 27, 2020</a:t>
            </a:r>
            <a:endParaRPr sz="900">
              <a:latin typeface="Montserrat ExtraLight"/>
              <a:ea typeface="Montserrat ExtraLight"/>
              <a:cs typeface="Montserrat ExtraLight"/>
              <a:sym typeface="Montserrat ExtraLight"/>
            </a:endParaRPr>
          </a:p>
        </p:txBody>
      </p:sp>
      <p:sp>
        <p:nvSpPr>
          <p:cNvPr id="31" name="Google Shape;31;p6"/>
          <p:cNvSpPr txBox="1"/>
          <p:nvPr>
            <p:ph type="title"/>
          </p:nvPr>
        </p:nvSpPr>
        <p:spPr>
          <a:xfrm>
            <a:off x="404050" y="447675"/>
            <a:ext cx="8048700" cy="191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None/>
              <a:defRPr b="1" sz="60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6"/>
          <p:cNvSpPr txBox="1"/>
          <p:nvPr>
            <p:ph idx="1" type="subTitle"/>
          </p:nvPr>
        </p:nvSpPr>
        <p:spPr>
          <a:xfrm>
            <a:off x="404050" y="2402625"/>
            <a:ext cx="7206300" cy="10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3700"/>
              <a:buNone/>
              <a:defRPr sz="3700">
                <a:solidFill>
                  <a:srgbClr val="FFFFFF"/>
                </a:solidFill>
              </a:defRPr>
            </a:lvl1pPr>
            <a:lvl2pPr lvl="1" rtl="0">
              <a:spcBef>
                <a:spcPts val="1600"/>
              </a:spcBef>
              <a:spcAft>
                <a:spcPts val="0"/>
              </a:spcAft>
              <a:buClr>
                <a:srgbClr val="FFFFFF"/>
              </a:buClr>
              <a:buSzPts val="1400"/>
              <a:buNone/>
              <a:defRPr>
                <a:solidFill>
                  <a:srgbClr val="FFFFFF"/>
                </a:solidFill>
              </a:defRPr>
            </a:lvl2pPr>
            <a:lvl3pPr lvl="2" rtl="0">
              <a:spcBef>
                <a:spcPts val="1600"/>
              </a:spcBef>
              <a:spcAft>
                <a:spcPts val="0"/>
              </a:spcAft>
              <a:buClr>
                <a:srgbClr val="FFFFFF"/>
              </a:buClr>
              <a:buSzPts val="1400"/>
              <a:buNone/>
              <a:defRPr>
                <a:solidFill>
                  <a:srgbClr val="FFFFFF"/>
                </a:solidFill>
              </a:defRPr>
            </a:lvl3pPr>
            <a:lvl4pPr lvl="3" rtl="0">
              <a:spcBef>
                <a:spcPts val="1600"/>
              </a:spcBef>
              <a:spcAft>
                <a:spcPts val="0"/>
              </a:spcAft>
              <a:buClr>
                <a:srgbClr val="FFFFFF"/>
              </a:buClr>
              <a:buSzPts val="1400"/>
              <a:buNone/>
              <a:defRPr>
                <a:solidFill>
                  <a:srgbClr val="FFFFFF"/>
                </a:solidFill>
              </a:defRPr>
            </a:lvl4pPr>
            <a:lvl5pPr lvl="4" rtl="0">
              <a:spcBef>
                <a:spcPts val="1600"/>
              </a:spcBef>
              <a:spcAft>
                <a:spcPts val="0"/>
              </a:spcAft>
              <a:buClr>
                <a:srgbClr val="FFFFFF"/>
              </a:buClr>
              <a:buSzPts val="1400"/>
              <a:buNone/>
              <a:defRPr>
                <a:solidFill>
                  <a:srgbClr val="FFFFFF"/>
                </a:solidFill>
              </a:defRPr>
            </a:lvl5pPr>
            <a:lvl6pPr lvl="5" rtl="0">
              <a:spcBef>
                <a:spcPts val="1600"/>
              </a:spcBef>
              <a:spcAft>
                <a:spcPts val="0"/>
              </a:spcAft>
              <a:buClr>
                <a:srgbClr val="FFFFFF"/>
              </a:buClr>
              <a:buSzPts val="1400"/>
              <a:buNone/>
              <a:defRPr>
                <a:solidFill>
                  <a:srgbClr val="FFFFFF"/>
                </a:solidFill>
              </a:defRPr>
            </a:lvl6pPr>
            <a:lvl7pPr lvl="6" rtl="0">
              <a:spcBef>
                <a:spcPts val="1600"/>
              </a:spcBef>
              <a:spcAft>
                <a:spcPts val="0"/>
              </a:spcAft>
              <a:buClr>
                <a:srgbClr val="FFFFFF"/>
              </a:buClr>
              <a:buSzPts val="1400"/>
              <a:buNone/>
              <a:defRPr>
                <a:solidFill>
                  <a:srgbClr val="FFFFFF"/>
                </a:solidFill>
              </a:defRPr>
            </a:lvl7pPr>
            <a:lvl8pPr lvl="7" rtl="0">
              <a:spcBef>
                <a:spcPts val="1600"/>
              </a:spcBef>
              <a:spcAft>
                <a:spcPts val="0"/>
              </a:spcAft>
              <a:buClr>
                <a:srgbClr val="FFFFFF"/>
              </a:buClr>
              <a:buSzPts val="1400"/>
              <a:buNone/>
              <a:defRPr>
                <a:solidFill>
                  <a:srgbClr val="FFFFFF"/>
                </a:solidFill>
              </a:defRPr>
            </a:lvl8pPr>
            <a:lvl9pPr lvl="8" rtl="0">
              <a:spcBef>
                <a:spcPts val="1600"/>
              </a:spcBef>
              <a:spcAft>
                <a:spcPts val="1600"/>
              </a:spcAft>
              <a:buClr>
                <a:srgbClr val="FFFFFF"/>
              </a:buClr>
              <a:buSzPts val="1400"/>
              <a:buNone/>
              <a:defRPr>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type="secHead">
  <p:cSld name="SECTION_HEADER">
    <p:spTree>
      <p:nvGrpSpPr>
        <p:cNvPr id="33" name="Shape 33"/>
        <p:cNvGrpSpPr/>
        <p:nvPr/>
      </p:nvGrpSpPr>
      <p:grpSpPr>
        <a:xfrm>
          <a:off x="0" y="0"/>
          <a:ext cx="0" cy="0"/>
          <a:chOff x="0" y="0"/>
          <a:chExt cx="0" cy="0"/>
        </a:xfrm>
      </p:grpSpPr>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7"/>
          <p:cNvSpPr/>
          <p:nvPr/>
        </p:nvSpPr>
        <p:spPr>
          <a:xfrm>
            <a:off x="0" y="0"/>
            <a:ext cx="2071800" cy="5143500"/>
          </a:xfrm>
          <a:prstGeom prst="rect">
            <a:avLst/>
          </a:prstGeom>
          <a:solidFill>
            <a:srgbClr val="F5C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p:nvPr/>
        </p:nvSpPr>
        <p:spPr>
          <a:xfrm>
            <a:off x="303325" y="257988"/>
            <a:ext cx="1447200" cy="1447200"/>
          </a:xfrm>
          <a:prstGeom prst="ellipse">
            <a:avLst/>
          </a:prstGeom>
          <a:noFill/>
          <a:ln cap="flat" cmpd="sng" w="152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algn="ctr">
              <a:spcBef>
                <a:spcPts val="0"/>
              </a:spcBef>
              <a:spcAft>
                <a:spcPts val="0"/>
              </a:spcAft>
              <a:buClr>
                <a:srgbClr val="000000"/>
              </a:buClr>
              <a:buSzPts val="5500"/>
              <a:buNone/>
              <a:defRPr b="1" sz="5500">
                <a:solidFill>
                  <a:srgbClr val="000000"/>
                </a:solidFill>
              </a:defRPr>
            </a:lvl1pPr>
            <a:lvl2pPr lvl="1">
              <a:spcBef>
                <a:spcPts val="0"/>
              </a:spcBef>
              <a:spcAft>
                <a:spcPts val="0"/>
              </a:spcAft>
              <a:buClr>
                <a:srgbClr val="000000"/>
              </a:buClr>
              <a:buSzPts val="6000"/>
              <a:buNone/>
              <a:defRPr b="1" sz="6000">
                <a:solidFill>
                  <a:srgbClr val="000000"/>
                </a:solidFill>
              </a:defRPr>
            </a:lvl2pPr>
            <a:lvl3pPr lvl="2">
              <a:spcBef>
                <a:spcPts val="0"/>
              </a:spcBef>
              <a:spcAft>
                <a:spcPts val="0"/>
              </a:spcAft>
              <a:buClr>
                <a:srgbClr val="000000"/>
              </a:buClr>
              <a:buSzPts val="6000"/>
              <a:buNone/>
              <a:defRPr b="1" sz="6000">
                <a:solidFill>
                  <a:srgbClr val="000000"/>
                </a:solidFill>
              </a:defRPr>
            </a:lvl3pPr>
            <a:lvl4pPr lvl="3">
              <a:spcBef>
                <a:spcPts val="0"/>
              </a:spcBef>
              <a:spcAft>
                <a:spcPts val="0"/>
              </a:spcAft>
              <a:buClr>
                <a:srgbClr val="000000"/>
              </a:buClr>
              <a:buSzPts val="6000"/>
              <a:buNone/>
              <a:defRPr b="1" sz="6000">
                <a:solidFill>
                  <a:srgbClr val="000000"/>
                </a:solidFill>
              </a:defRPr>
            </a:lvl4pPr>
            <a:lvl5pPr lvl="4">
              <a:spcBef>
                <a:spcPts val="0"/>
              </a:spcBef>
              <a:spcAft>
                <a:spcPts val="0"/>
              </a:spcAft>
              <a:buClr>
                <a:srgbClr val="000000"/>
              </a:buClr>
              <a:buSzPts val="6000"/>
              <a:buNone/>
              <a:defRPr b="1" sz="6000">
                <a:solidFill>
                  <a:srgbClr val="000000"/>
                </a:solidFill>
              </a:defRPr>
            </a:lvl5pPr>
            <a:lvl6pPr lvl="5">
              <a:spcBef>
                <a:spcPts val="0"/>
              </a:spcBef>
              <a:spcAft>
                <a:spcPts val="0"/>
              </a:spcAft>
              <a:buClr>
                <a:srgbClr val="000000"/>
              </a:buClr>
              <a:buSzPts val="6000"/>
              <a:buNone/>
              <a:defRPr b="1" sz="6000">
                <a:solidFill>
                  <a:srgbClr val="000000"/>
                </a:solidFill>
              </a:defRPr>
            </a:lvl6pPr>
            <a:lvl7pPr lvl="6">
              <a:spcBef>
                <a:spcPts val="0"/>
              </a:spcBef>
              <a:spcAft>
                <a:spcPts val="0"/>
              </a:spcAft>
              <a:buClr>
                <a:srgbClr val="000000"/>
              </a:buClr>
              <a:buSzPts val="6000"/>
              <a:buNone/>
              <a:defRPr b="1" sz="6000">
                <a:solidFill>
                  <a:srgbClr val="000000"/>
                </a:solidFill>
              </a:defRPr>
            </a:lvl7pPr>
            <a:lvl8pPr lvl="7">
              <a:spcBef>
                <a:spcPts val="0"/>
              </a:spcBef>
              <a:spcAft>
                <a:spcPts val="0"/>
              </a:spcAft>
              <a:buClr>
                <a:srgbClr val="000000"/>
              </a:buClr>
              <a:buSzPts val="6000"/>
              <a:buNone/>
              <a:defRPr b="1" sz="6000">
                <a:solidFill>
                  <a:srgbClr val="000000"/>
                </a:solidFill>
              </a:defRPr>
            </a:lvl8pPr>
            <a:lvl9pPr lvl="8">
              <a:spcBef>
                <a:spcPts val="0"/>
              </a:spcBef>
              <a:spcAft>
                <a:spcPts val="0"/>
              </a:spcAft>
              <a:buClr>
                <a:srgbClr val="000000"/>
              </a:buClr>
              <a:buSzPts val="6000"/>
              <a:buNone/>
              <a:defRPr b="1" sz="6000">
                <a:solidFill>
                  <a:srgbClr val="000000"/>
                </a:solidFill>
              </a:defRPr>
            </a:lvl9pPr>
          </a:lstStyle>
          <a:p/>
        </p:txBody>
      </p:sp>
      <p:sp>
        <p:nvSpPr>
          <p:cNvPr id="38" name="Google Shape;38;p7"/>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CE7A3B"/>
              </a:buClr>
              <a:buSzPts val="3000"/>
              <a:buNone/>
              <a:defRPr b="1" sz="3000">
                <a:solidFill>
                  <a:srgbClr val="CE7A3B"/>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39" name="Google Shape;39;p7"/>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2">
  <p:cSld name="SECTION_HEADER_2">
    <p:spTree>
      <p:nvGrpSpPr>
        <p:cNvPr id="40" name="Shape 40"/>
        <p:cNvGrpSpPr/>
        <p:nvPr/>
      </p:nvGrpSpPr>
      <p:grpSpPr>
        <a:xfrm>
          <a:off x="0" y="0"/>
          <a:ext cx="0" cy="0"/>
          <a:chOff x="0" y="0"/>
          <a:chExt cx="0" cy="0"/>
        </a:xfrm>
      </p:grpSpPr>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p:cSld name="SECTION_HEADER_1">
    <p:spTree>
      <p:nvGrpSpPr>
        <p:cNvPr id="42" name="Shape 42"/>
        <p:cNvGrpSpPr/>
        <p:nvPr/>
      </p:nvGrpSpPr>
      <p:grpSpPr>
        <a:xfrm>
          <a:off x="0" y="0"/>
          <a:ext cx="0" cy="0"/>
          <a:chOff x="0" y="0"/>
          <a:chExt cx="0" cy="0"/>
        </a:xfrm>
      </p:grpSpPr>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9"/>
          <p:cNvSpPr/>
          <p:nvPr/>
        </p:nvSpPr>
        <p:spPr>
          <a:xfrm>
            <a:off x="0" y="0"/>
            <a:ext cx="2071800" cy="514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45" name="Google Shape;45;p9"/>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47" name="Google Shape;47;p9"/>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a:spcBef>
                <a:spcPts val="0"/>
              </a:spcBef>
              <a:spcAft>
                <a:spcPts val="0"/>
              </a:spcAft>
              <a:buClr>
                <a:srgbClr val="014E7F"/>
              </a:buClr>
              <a:buSzPts val="3000"/>
              <a:buNone/>
              <a:defRPr b="1" sz="3000">
                <a:solidFill>
                  <a:srgbClr val="014E7F"/>
                </a:solidFill>
              </a:defRPr>
            </a:lvl1pPr>
            <a:lvl2pPr lvl="1">
              <a:spcBef>
                <a:spcPts val="0"/>
              </a:spcBef>
              <a:spcAft>
                <a:spcPts val="0"/>
              </a:spcAft>
              <a:buClr>
                <a:srgbClr val="0B5394"/>
              </a:buClr>
              <a:buSzPts val="3000"/>
              <a:buNone/>
              <a:defRPr b="1" sz="3000">
                <a:solidFill>
                  <a:srgbClr val="0B5394"/>
                </a:solidFill>
              </a:defRPr>
            </a:lvl2pPr>
            <a:lvl3pPr lvl="2">
              <a:spcBef>
                <a:spcPts val="0"/>
              </a:spcBef>
              <a:spcAft>
                <a:spcPts val="0"/>
              </a:spcAft>
              <a:buClr>
                <a:srgbClr val="0B5394"/>
              </a:buClr>
              <a:buSzPts val="3000"/>
              <a:buNone/>
              <a:defRPr b="1" sz="3000">
                <a:solidFill>
                  <a:srgbClr val="0B5394"/>
                </a:solidFill>
              </a:defRPr>
            </a:lvl3pPr>
            <a:lvl4pPr lvl="3">
              <a:spcBef>
                <a:spcPts val="0"/>
              </a:spcBef>
              <a:spcAft>
                <a:spcPts val="0"/>
              </a:spcAft>
              <a:buClr>
                <a:srgbClr val="0B5394"/>
              </a:buClr>
              <a:buSzPts val="3000"/>
              <a:buNone/>
              <a:defRPr b="1" sz="3000">
                <a:solidFill>
                  <a:srgbClr val="0B5394"/>
                </a:solidFill>
              </a:defRPr>
            </a:lvl4pPr>
            <a:lvl5pPr lvl="4">
              <a:spcBef>
                <a:spcPts val="0"/>
              </a:spcBef>
              <a:spcAft>
                <a:spcPts val="0"/>
              </a:spcAft>
              <a:buClr>
                <a:srgbClr val="0B5394"/>
              </a:buClr>
              <a:buSzPts val="3000"/>
              <a:buNone/>
              <a:defRPr b="1" sz="3000">
                <a:solidFill>
                  <a:srgbClr val="0B5394"/>
                </a:solidFill>
              </a:defRPr>
            </a:lvl5pPr>
            <a:lvl6pPr lvl="5">
              <a:spcBef>
                <a:spcPts val="0"/>
              </a:spcBef>
              <a:spcAft>
                <a:spcPts val="0"/>
              </a:spcAft>
              <a:buClr>
                <a:srgbClr val="0B5394"/>
              </a:buClr>
              <a:buSzPts val="3000"/>
              <a:buNone/>
              <a:defRPr b="1" sz="3000">
                <a:solidFill>
                  <a:srgbClr val="0B5394"/>
                </a:solidFill>
              </a:defRPr>
            </a:lvl6pPr>
            <a:lvl7pPr lvl="6">
              <a:spcBef>
                <a:spcPts val="0"/>
              </a:spcBef>
              <a:spcAft>
                <a:spcPts val="0"/>
              </a:spcAft>
              <a:buClr>
                <a:srgbClr val="0B5394"/>
              </a:buClr>
              <a:buSzPts val="3000"/>
              <a:buNone/>
              <a:defRPr b="1" sz="3000">
                <a:solidFill>
                  <a:srgbClr val="0B5394"/>
                </a:solidFill>
              </a:defRPr>
            </a:lvl7pPr>
            <a:lvl8pPr lvl="7">
              <a:spcBef>
                <a:spcPts val="0"/>
              </a:spcBef>
              <a:spcAft>
                <a:spcPts val="0"/>
              </a:spcAft>
              <a:buClr>
                <a:srgbClr val="0B5394"/>
              </a:buClr>
              <a:buSzPts val="3000"/>
              <a:buNone/>
              <a:defRPr b="1" sz="3000">
                <a:solidFill>
                  <a:srgbClr val="0B5394"/>
                </a:solidFill>
              </a:defRPr>
            </a:lvl8pPr>
            <a:lvl9pPr lvl="8">
              <a:spcBef>
                <a:spcPts val="0"/>
              </a:spcBef>
              <a:spcAft>
                <a:spcPts val="0"/>
              </a:spcAft>
              <a:buClr>
                <a:srgbClr val="0B5394"/>
              </a:buClr>
              <a:buSzPts val="3000"/>
              <a:buNone/>
              <a:defRPr b="1" sz="3000">
                <a:solidFill>
                  <a:srgbClr val="0B5394"/>
                </a:solidFill>
              </a:defRPr>
            </a:lvl9pPr>
          </a:lstStyle>
          <a:p/>
        </p:txBody>
      </p:sp>
      <p:sp>
        <p:nvSpPr>
          <p:cNvPr id="48" name="Google Shape;48;p9"/>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a:spcBef>
                <a:spcPts val="0"/>
              </a:spcBef>
              <a:spcAft>
                <a:spcPts val="0"/>
              </a:spcAft>
              <a:buSzPts val="1300"/>
              <a:buNone/>
              <a:defRPr sz="1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ection 1 1">
  <p:cSld name="SECTION_HEADER_1_1">
    <p:spTree>
      <p:nvGrpSpPr>
        <p:cNvPr id="49" name="Shape 49"/>
        <p:cNvGrpSpPr/>
        <p:nvPr/>
      </p:nvGrpSpPr>
      <p:grpSpPr>
        <a:xfrm>
          <a:off x="0" y="0"/>
          <a:ext cx="0" cy="0"/>
          <a:chOff x="0" y="0"/>
          <a:chExt cx="0" cy="0"/>
        </a:xfrm>
      </p:grpSpPr>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0"/>
          <p:cNvSpPr/>
          <p:nvPr/>
        </p:nvSpPr>
        <p:spPr>
          <a:xfrm>
            <a:off x="0" y="0"/>
            <a:ext cx="2071800" cy="51435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D85C6"/>
              </a:solidFill>
            </a:endParaRPr>
          </a:p>
        </p:txBody>
      </p:sp>
      <p:sp>
        <p:nvSpPr>
          <p:cNvPr id="52" name="Google Shape;52;p10"/>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type="title"/>
          </p:nvPr>
        </p:nvSpPr>
        <p:spPr>
          <a:xfrm>
            <a:off x="370450" y="540075"/>
            <a:ext cx="1325700" cy="1107300"/>
          </a:xfrm>
          <a:prstGeom prst="rect">
            <a:avLst/>
          </a:prstGeom>
        </p:spPr>
        <p:txBody>
          <a:bodyPr anchorCtr="0" anchor="t" bIns="0" lIns="0" spcFirstLastPara="1" rIns="0" wrap="square" tIns="0">
            <a:noAutofit/>
          </a:bodyPr>
          <a:lstStyle>
            <a:lvl1pPr lvl="0" rtl="0" algn="ctr">
              <a:spcBef>
                <a:spcPts val="0"/>
              </a:spcBef>
              <a:spcAft>
                <a:spcPts val="0"/>
              </a:spcAft>
              <a:buClr>
                <a:srgbClr val="FFFFFF"/>
              </a:buClr>
              <a:buSzPts val="5500"/>
              <a:buNone/>
              <a:defRPr b="1" sz="5500">
                <a:solidFill>
                  <a:srgbClr val="FFFFFF"/>
                </a:solidFill>
              </a:defRPr>
            </a:lvl1pPr>
            <a:lvl2pPr lvl="1" rtl="0">
              <a:spcBef>
                <a:spcPts val="0"/>
              </a:spcBef>
              <a:spcAft>
                <a:spcPts val="0"/>
              </a:spcAft>
              <a:buSzPts val="6000"/>
              <a:buNone/>
              <a:defRPr b="1" sz="6000"/>
            </a:lvl2pPr>
            <a:lvl3pPr lvl="2" rtl="0">
              <a:spcBef>
                <a:spcPts val="0"/>
              </a:spcBef>
              <a:spcAft>
                <a:spcPts val="0"/>
              </a:spcAft>
              <a:buSzPts val="6000"/>
              <a:buNone/>
              <a:defRPr b="1" sz="6000"/>
            </a:lvl3pPr>
            <a:lvl4pPr lvl="3" rtl="0">
              <a:spcBef>
                <a:spcPts val="0"/>
              </a:spcBef>
              <a:spcAft>
                <a:spcPts val="0"/>
              </a:spcAft>
              <a:buSzPts val="6000"/>
              <a:buNone/>
              <a:defRPr b="1" sz="6000"/>
            </a:lvl4pPr>
            <a:lvl5pPr lvl="4" rtl="0">
              <a:spcBef>
                <a:spcPts val="0"/>
              </a:spcBef>
              <a:spcAft>
                <a:spcPts val="0"/>
              </a:spcAft>
              <a:buSzPts val="6000"/>
              <a:buNone/>
              <a:defRPr b="1" sz="6000"/>
            </a:lvl5pPr>
            <a:lvl6pPr lvl="5" rtl="0">
              <a:spcBef>
                <a:spcPts val="0"/>
              </a:spcBef>
              <a:spcAft>
                <a:spcPts val="0"/>
              </a:spcAft>
              <a:buSzPts val="6000"/>
              <a:buNone/>
              <a:defRPr b="1" sz="6000"/>
            </a:lvl6pPr>
            <a:lvl7pPr lvl="6" rtl="0">
              <a:spcBef>
                <a:spcPts val="0"/>
              </a:spcBef>
              <a:spcAft>
                <a:spcPts val="0"/>
              </a:spcAft>
              <a:buSzPts val="6000"/>
              <a:buNone/>
              <a:defRPr b="1" sz="6000"/>
            </a:lvl7pPr>
            <a:lvl8pPr lvl="7" rtl="0">
              <a:spcBef>
                <a:spcPts val="0"/>
              </a:spcBef>
              <a:spcAft>
                <a:spcPts val="0"/>
              </a:spcAft>
              <a:buSzPts val="6000"/>
              <a:buNone/>
              <a:defRPr b="1" sz="6000"/>
            </a:lvl8pPr>
            <a:lvl9pPr lvl="8" rtl="0">
              <a:spcBef>
                <a:spcPts val="0"/>
              </a:spcBef>
              <a:spcAft>
                <a:spcPts val="0"/>
              </a:spcAft>
              <a:buSzPts val="6000"/>
              <a:buNone/>
              <a:defRPr b="1" sz="6000"/>
            </a:lvl9pPr>
          </a:lstStyle>
          <a:p/>
        </p:txBody>
      </p:sp>
      <p:sp>
        <p:nvSpPr>
          <p:cNvPr id="54" name="Google Shape;54;p10"/>
          <p:cNvSpPr txBox="1"/>
          <p:nvPr>
            <p:ph idx="2" type="title"/>
          </p:nvPr>
        </p:nvSpPr>
        <p:spPr>
          <a:xfrm>
            <a:off x="2495875" y="682386"/>
            <a:ext cx="6183000" cy="1177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741B47"/>
              </a:buClr>
              <a:buSzPts val="3000"/>
              <a:buNone/>
              <a:defRPr b="1" sz="3000">
                <a:solidFill>
                  <a:srgbClr val="741B47"/>
                </a:solidFill>
              </a:defRPr>
            </a:lvl1pPr>
            <a:lvl2pPr lvl="1" rtl="0">
              <a:spcBef>
                <a:spcPts val="0"/>
              </a:spcBef>
              <a:spcAft>
                <a:spcPts val="0"/>
              </a:spcAft>
              <a:buClr>
                <a:srgbClr val="0B5394"/>
              </a:buClr>
              <a:buSzPts val="3000"/>
              <a:buNone/>
              <a:defRPr b="1" sz="3000">
                <a:solidFill>
                  <a:srgbClr val="0B5394"/>
                </a:solidFill>
              </a:defRPr>
            </a:lvl2pPr>
            <a:lvl3pPr lvl="2" rtl="0">
              <a:spcBef>
                <a:spcPts val="0"/>
              </a:spcBef>
              <a:spcAft>
                <a:spcPts val="0"/>
              </a:spcAft>
              <a:buClr>
                <a:srgbClr val="0B5394"/>
              </a:buClr>
              <a:buSzPts val="3000"/>
              <a:buNone/>
              <a:defRPr b="1" sz="3000">
                <a:solidFill>
                  <a:srgbClr val="0B5394"/>
                </a:solidFill>
              </a:defRPr>
            </a:lvl3pPr>
            <a:lvl4pPr lvl="3" rtl="0">
              <a:spcBef>
                <a:spcPts val="0"/>
              </a:spcBef>
              <a:spcAft>
                <a:spcPts val="0"/>
              </a:spcAft>
              <a:buClr>
                <a:srgbClr val="0B5394"/>
              </a:buClr>
              <a:buSzPts val="3000"/>
              <a:buNone/>
              <a:defRPr b="1" sz="3000">
                <a:solidFill>
                  <a:srgbClr val="0B5394"/>
                </a:solidFill>
              </a:defRPr>
            </a:lvl4pPr>
            <a:lvl5pPr lvl="4" rtl="0">
              <a:spcBef>
                <a:spcPts val="0"/>
              </a:spcBef>
              <a:spcAft>
                <a:spcPts val="0"/>
              </a:spcAft>
              <a:buClr>
                <a:srgbClr val="0B5394"/>
              </a:buClr>
              <a:buSzPts val="3000"/>
              <a:buNone/>
              <a:defRPr b="1" sz="3000">
                <a:solidFill>
                  <a:srgbClr val="0B5394"/>
                </a:solidFill>
              </a:defRPr>
            </a:lvl5pPr>
            <a:lvl6pPr lvl="5" rtl="0">
              <a:spcBef>
                <a:spcPts val="0"/>
              </a:spcBef>
              <a:spcAft>
                <a:spcPts val="0"/>
              </a:spcAft>
              <a:buClr>
                <a:srgbClr val="0B5394"/>
              </a:buClr>
              <a:buSzPts val="3000"/>
              <a:buNone/>
              <a:defRPr b="1" sz="3000">
                <a:solidFill>
                  <a:srgbClr val="0B5394"/>
                </a:solidFill>
              </a:defRPr>
            </a:lvl6pPr>
            <a:lvl7pPr lvl="6" rtl="0">
              <a:spcBef>
                <a:spcPts val="0"/>
              </a:spcBef>
              <a:spcAft>
                <a:spcPts val="0"/>
              </a:spcAft>
              <a:buClr>
                <a:srgbClr val="0B5394"/>
              </a:buClr>
              <a:buSzPts val="3000"/>
              <a:buNone/>
              <a:defRPr b="1" sz="3000">
                <a:solidFill>
                  <a:srgbClr val="0B5394"/>
                </a:solidFill>
              </a:defRPr>
            </a:lvl7pPr>
            <a:lvl8pPr lvl="7" rtl="0">
              <a:spcBef>
                <a:spcPts val="0"/>
              </a:spcBef>
              <a:spcAft>
                <a:spcPts val="0"/>
              </a:spcAft>
              <a:buClr>
                <a:srgbClr val="0B5394"/>
              </a:buClr>
              <a:buSzPts val="3000"/>
              <a:buNone/>
              <a:defRPr b="1" sz="3000">
                <a:solidFill>
                  <a:srgbClr val="0B5394"/>
                </a:solidFill>
              </a:defRPr>
            </a:lvl8pPr>
            <a:lvl9pPr lvl="8" rtl="0">
              <a:spcBef>
                <a:spcPts val="0"/>
              </a:spcBef>
              <a:spcAft>
                <a:spcPts val="0"/>
              </a:spcAft>
              <a:buClr>
                <a:srgbClr val="0B5394"/>
              </a:buClr>
              <a:buSzPts val="3000"/>
              <a:buNone/>
              <a:defRPr b="1" sz="3000">
                <a:solidFill>
                  <a:srgbClr val="0B5394"/>
                </a:solidFill>
              </a:defRPr>
            </a:lvl9pPr>
          </a:lstStyle>
          <a:p/>
        </p:txBody>
      </p:sp>
      <p:sp>
        <p:nvSpPr>
          <p:cNvPr id="55" name="Google Shape;55;p10"/>
          <p:cNvSpPr txBox="1"/>
          <p:nvPr>
            <p:ph idx="3" type="title"/>
          </p:nvPr>
        </p:nvSpPr>
        <p:spPr>
          <a:xfrm>
            <a:off x="2632025" y="1996700"/>
            <a:ext cx="6114900" cy="21897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43"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Montserrat"/>
                <a:ea typeface="Montserrat"/>
                <a:cs typeface="Montserrat"/>
                <a:sym typeface="Montserrat"/>
              </a:defRPr>
            </a:lvl1pPr>
            <a:lvl2pPr lvl="1" algn="r">
              <a:buNone/>
              <a:defRPr sz="1000">
                <a:solidFill>
                  <a:schemeClr val="dk2"/>
                </a:solidFill>
                <a:latin typeface="Montserrat"/>
                <a:ea typeface="Montserrat"/>
                <a:cs typeface="Montserrat"/>
                <a:sym typeface="Montserrat"/>
              </a:defRPr>
            </a:lvl2pPr>
            <a:lvl3pPr lvl="2" algn="r">
              <a:buNone/>
              <a:defRPr sz="1000">
                <a:solidFill>
                  <a:schemeClr val="dk2"/>
                </a:solidFill>
                <a:latin typeface="Montserrat"/>
                <a:ea typeface="Montserrat"/>
                <a:cs typeface="Montserrat"/>
                <a:sym typeface="Montserrat"/>
              </a:defRPr>
            </a:lvl3pPr>
            <a:lvl4pPr lvl="3" algn="r">
              <a:buNone/>
              <a:defRPr sz="1000">
                <a:solidFill>
                  <a:schemeClr val="dk2"/>
                </a:solidFill>
                <a:latin typeface="Montserrat"/>
                <a:ea typeface="Montserrat"/>
                <a:cs typeface="Montserrat"/>
                <a:sym typeface="Montserrat"/>
              </a:defRPr>
            </a:lvl4pPr>
            <a:lvl5pPr lvl="4" algn="r">
              <a:buNone/>
              <a:defRPr sz="1000">
                <a:solidFill>
                  <a:schemeClr val="dk2"/>
                </a:solidFill>
                <a:latin typeface="Montserrat"/>
                <a:ea typeface="Montserrat"/>
                <a:cs typeface="Montserrat"/>
                <a:sym typeface="Montserrat"/>
              </a:defRPr>
            </a:lvl5pPr>
            <a:lvl6pPr lvl="5" algn="r">
              <a:buNone/>
              <a:defRPr sz="1000">
                <a:solidFill>
                  <a:schemeClr val="dk2"/>
                </a:solidFill>
                <a:latin typeface="Montserrat"/>
                <a:ea typeface="Montserrat"/>
                <a:cs typeface="Montserrat"/>
                <a:sym typeface="Montserrat"/>
              </a:defRPr>
            </a:lvl6pPr>
            <a:lvl7pPr lvl="6" algn="r">
              <a:buNone/>
              <a:defRPr sz="1000">
                <a:solidFill>
                  <a:schemeClr val="dk2"/>
                </a:solidFill>
                <a:latin typeface="Montserrat"/>
                <a:ea typeface="Montserrat"/>
                <a:cs typeface="Montserrat"/>
                <a:sym typeface="Montserrat"/>
              </a:defRPr>
            </a:lvl7pPr>
            <a:lvl8pPr lvl="7" algn="r">
              <a:buNone/>
              <a:defRPr sz="1000">
                <a:solidFill>
                  <a:schemeClr val="dk2"/>
                </a:solidFill>
                <a:latin typeface="Montserrat"/>
                <a:ea typeface="Montserrat"/>
                <a:cs typeface="Montserrat"/>
                <a:sym typeface="Montserrat"/>
              </a:defRPr>
            </a:lvl8pPr>
            <a:lvl9pPr lvl="8" algn="r">
              <a:buNone/>
              <a:defRPr sz="10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 Id="rId3" Type="http://schemas.openxmlformats.org/officeDocument/2006/relationships/hyperlink" Target="http://www.youtube.com/watch?v=aepTfkpS7jo"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8.xml"/><Relationship Id="rId3" Type="http://schemas.openxmlformats.org/officeDocument/2006/relationships/hyperlink" Target="https://www.unicef.org/publications/files/Its_About_Ability_final_.pdf" TargetMode="External"/><Relationship Id="rId4" Type="http://schemas.openxmlformats.org/officeDocument/2006/relationships/hyperlink" Target="https://www.un.org/disabilities/documents/accessibility_and_development.pdf" TargetMode="External"/><Relationship Id="rId9" Type="http://schemas.openxmlformats.org/officeDocument/2006/relationships/hyperlink" Target="https://www.ilo.org/wcmsp5/groups/public/---ed_norm/---declaration/documents/publication/wcms_536630.pdf" TargetMode="External"/><Relationship Id="rId5" Type="http://schemas.openxmlformats.org/officeDocument/2006/relationships/hyperlink" Target="https://www.un.org/disabilities/documents/undg_guidance_note.pdf" TargetMode="External"/><Relationship Id="rId6" Type="http://schemas.openxmlformats.org/officeDocument/2006/relationships/hyperlink" Target="https://www.ilo.org/wcmsp5/groups/public/---ed_emp/---ifp_skills/documents/publication/wcms_127002.pdf" TargetMode="External"/><Relationship Id="rId7" Type="http://schemas.openxmlformats.org/officeDocument/2006/relationships/hyperlink" Target="https://www.ilo.org/wcmsp5/groups/public/---ed_emp/---ifp_skills/documents/publication/wcms_316815.pdf" TargetMode="External"/><Relationship Id="rId8" Type="http://schemas.openxmlformats.org/officeDocument/2006/relationships/hyperlink" Target="https://www.ilo.org/wcmsp5/groups/public/---ed_emp/---ifp_skills/documents/publication/wcms_430935.pdf" TargetMode="External"/><Relationship Id="rId11" Type="http://schemas.openxmlformats.org/officeDocument/2006/relationships/hyperlink" Target="https://www.uclg.org/sites/default/files/inclusive_accessible_cities_policypaper.pdf" TargetMode="External"/><Relationship Id="rId10" Type="http://schemas.openxmlformats.org/officeDocument/2006/relationships/hyperlink" Target="https://www.who.int/disabilities/world_report/2011/report/en/" TargetMode="External"/><Relationship Id="rId12" Type="http://schemas.openxmlformats.org/officeDocument/2006/relationships/hyperlink" Target="http://worldenabled.org/wp-content/uploads/2019/09/20161012-The-Inclusion-Imperative_Towards-Disability-inclusive-and-Accessible-Urban-Development.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9.xml"/><Relationship Id="rId3" Type="http://schemas.openxmlformats.org/officeDocument/2006/relationships/hyperlink" Target="https://www.un.org/disabilities/documents/2016/Map/DESA-Enable_4496R6_May16.jpg" TargetMode="External"/><Relationship Id="rId4" Type="http://schemas.openxmlformats.org/officeDocument/2006/relationships/hyperlink" Target="https://www.un.org/development/desa/disabilities/convention-on-the-rights-of-persons-with-disabilities.html#Fulltext" TargetMode="External"/><Relationship Id="rId9" Type="http://schemas.openxmlformats.org/officeDocument/2006/relationships/hyperlink" Target="https://www.un.org/development/desa/disabilities/convention-on-the-rights-of-persons-with-disabilities/the-convention-in-brief.html" TargetMode="External"/><Relationship Id="rId5" Type="http://schemas.openxmlformats.org/officeDocument/2006/relationships/hyperlink" Target="https://www.un.org/development/desa/disabilities/conference-of-states-parties-to-the-convention-on-the-rights-of-persons-with-disabilities-2.html" TargetMode="External"/><Relationship Id="rId6" Type="http://schemas.openxmlformats.org/officeDocument/2006/relationships/hyperlink" Target="https://www.un.org/development/desa/disabilities/convention-on-the-rights-of-persons-with-disabilities/committee-on-the-rights-of-persons-with-disabilities-3.html" TargetMode="External"/><Relationship Id="rId7" Type="http://schemas.openxmlformats.org/officeDocument/2006/relationships/hyperlink" Target="https://disabilityphilanthropy.org/resources/" TargetMode="External"/><Relationship Id="rId8" Type="http://schemas.openxmlformats.org/officeDocument/2006/relationships/hyperlink" Target="https://www.un.org/disabilities/documents/COP/cosp9_infographic.pdf" TargetMode="External"/><Relationship Id="rId11" Type="http://schemas.openxmlformats.org/officeDocument/2006/relationships/hyperlink" Target="https://www.un.org/development/desa/disabilities/convention-on-the-rights-of-persons-with-disabilities/entry-into-force.html" TargetMode="External"/><Relationship Id="rId10" Type="http://schemas.openxmlformats.org/officeDocument/2006/relationships/hyperlink" Target="https://www.un.org/development/desa/disabilities/convention-on-the-rights-of-persons-with-disabilities/guiding-principles-of-the-convention.html" TargetMode="External"/><Relationship Id="rId13" Type="http://schemas.openxmlformats.org/officeDocument/2006/relationships/hyperlink" Target="http://www.un.org/disabilities/documents/ppt/crpdbasics.ppt" TargetMode="External"/><Relationship Id="rId12" Type="http://schemas.openxmlformats.org/officeDocument/2006/relationships/hyperlink" Target="https://www.un.org/development/desa/disabilities/convention-on-the-rights-of-persons-with-disabilities/monitoring-of-the-implementation-of-the-conventi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0.xml"/><Relationship Id="rId3" Type="http://schemas.openxmlformats.org/officeDocument/2006/relationships/hyperlink" Target="https://www.un.org/disabilities/documents/2016/Map/DESA-Enable_4496R6_May16.jpg" TargetMode="External"/><Relationship Id="rId4" Type="http://schemas.openxmlformats.org/officeDocument/2006/relationships/hyperlink" Target="https://www.un.org/development/desa/disabilities/convention-on-the-rights-of-persons-with-disabilities.html#Fulltext" TargetMode="External"/><Relationship Id="rId9" Type="http://schemas.openxmlformats.org/officeDocument/2006/relationships/hyperlink" Target="https://www.un.org/development/desa/disabilities/convention-on-the-rights-of-persons-with-disabilities/the-convention-in-brief.html" TargetMode="External"/><Relationship Id="rId5" Type="http://schemas.openxmlformats.org/officeDocument/2006/relationships/hyperlink" Target="https://www.un.org/development/desa/disabilities/conference-of-states-parties-to-the-convention-on-the-rights-of-persons-with-disabilities-2.html" TargetMode="External"/><Relationship Id="rId6" Type="http://schemas.openxmlformats.org/officeDocument/2006/relationships/hyperlink" Target="https://www.un.org/development/desa/disabilities/convention-on-the-rights-of-persons-with-disabilities/committee-on-the-rights-of-persons-with-disabilities-3.html" TargetMode="External"/><Relationship Id="rId7" Type="http://schemas.openxmlformats.org/officeDocument/2006/relationships/hyperlink" Target="https://disabilityphilanthropy.org/resources/" TargetMode="External"/><Relationship Id="rId8" Type="http://schemas.openxmlformats.org/officeDocument/2006/relationships/hyperlink" Target="https://www.un.org/disabilities/documents/COP/cosp9_infographic.pdf" TargetMode="External"/><Relationship Id="rId11" Type="http://schemas.openxmlformats.org/officeDocument/2006/relationships/hyperlink" Target="https://www.un.org/development/desa/disabilities/convention-on-the-rights-of-persons-with-disabilities/entry-into-force.html" TargetMode="External"/><Relationship Id="rId10" Type="http://schemas.openxmlformats.org/officeDocument/2006/relationships/hyperlink" Target="https://www.un.org/development/desa/disabilities/convention-on-the-rights-of-persons-with-disabilities/guiding-principles-of-the-convention.html" TargetMode="External"/><Relationship Id="rId13" Type="http://schemas.openxmlformats.org/officeDocument/2006/relationships/hyperlink" Target="http://www.un.org/disabilities/documents/ppt/crpdbasics.ppt" TargetMode="External"/><Relationship Id="rId12" Type="http://schemas.openxmlformats.org/officeDocument/2006/relationships/hyperlink" Target="https://www.un.org/development/desa/disabilities/convention-on-the-rights-of-persons-with-disabilities/monitoring-of-the-implementation-of-the-convention.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1.xml"/><Relationship Id="rId3" Type="http://schemas.openxmlformats.org/officeDocument/2006/relationships/hyperlink" Target="http://dredf.org/media-disability/" TargetMode="External"/><Relationship Id="rId4" Type="http://schemas.openxmlformats.org/officeDocument/2006/relationships/hyperlink" Target="https://www.un.org/development/desa/disabilities/resources/disability-and-the-media.html" TargetMode="External"/><Relationship Id="rId9" Type="http://schemas.openxmlformats.org/officeDocument/2006/relationships/hyperlink" Target="http://www.disabilityplanet.co.uk/" TargetMode="External"/><Relationship Id="rId5" Type="http://schemas.openxmlformats.org/officeDocument/2006/relationships/hyperlink" Target="http://www.specialolympics.org/uploadedFiles/LandingPage/WhatWeDo/Research_Studies_Desciption_Pages/Policy_paper_media_portrayal.pdf" TargetMode="External"/><Relationship Id="rId6" Type="http://schemas.openxmlformats.org/officeDocument/2006/relationships/hyperlink" Target="https://rtcil.drupal.ku.edu/sites/rtcil.drupal.ku.edu/files/images/galleries/Guidelines%208th%20edition.pdf" TargetMode="External"/><Relationship Id="rId7" Type="http://schemas.openxmlformats.org/officeDocument/2006/relationships/hyperlink" Target="http://www.creaturediscomforts.org/" TargetMode="External"/><Relationship Id="rId8" Type="http://schemas.openxmlformats.org/officeDocument/2006/relationships/hyperlink" Target="https://ncdj.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2.xml"/><Relationship Id="rId3" Type="http://schemas.openxmlformats.org/officeDocument/2006/relationships/hyperlink" Target="https://www.worldpolicycenter.org/global-agreements/crpd-10th-anniversary/crpd-at-10-civil-and-political-rights" TargetMode="External"/><Relationship Id="rId4" Type="http://schemas.openxmlformats.org/officeDocument/2006/relationships/hyperlink" Target="http://hrlibrary.umn.edu/edumat/hreduseries/HR-YES/annexes-1c.html" TargetMode="External"/><Relationship Id="rId9" Type="http://schemas.openxmlformats.org/officeDocument/2006/relationships/hyperlink" Target="http://english.aifo.it/disability/documents/books_manuals/manual_human_rights-disability-eng07.pdf" TargetMode="External"/><Relationship Id="rId5" Type="http://schemas.openxmlformats.org/officeDocument/2006/relationships/hyperlink" Target="https://www.un.org/development/desa/disabilities/issues/relationship-between-development-and-human-rights.html" TargetMode="External"/><Relationship Id="rId6" Type="http://schemas.openxmlformats.org/officeDocument/2006/relationships/hyperlink" Target="https://www.ohchr.org/Documents/Publications/HRDisabilityen.pdf" TargetMode="External"/><Relationship Id="rId7" Type="http://schemas.openxmlformats.org/officeDocument/2006/relationships/hyperlink" Target="https://www.undp.org/content/dam/rbec/docs/BRC%20PWD%20Report.pdf" TargetMode="External"/><Relationship Id="rId8" Type="http://schemas.openxmlformats.org/officeDocument/2006/relationships/hyperlink" Target="http://hrlibrary.umn.edu/edumat/hreduseries/HR-YES/Human%20Rights%20YES%20Final%20PDF.pdf" TargetMode="External"/><Relationship Id="rId11" Type="http://schemas.openxmlformats.org/officeDocument/2006/relationships/hyperlink" Target="https://www.hi-us.org/disability_rights" TargetMode="External"/><Relationship Id="rId10" Type="http://schemas.openxmlformats.org/officeDocument/2006/relationships/hyperlink" Target="http://www.un.org/disabilities/documents/reports/ohchr/hrcouncil2008.DOC" TargetMode="External"/><Relationship Id="rId13" Type="http://schemas.openxmlformats.org/officeDocument/2006/relationships/hyperlink" Target="https://hpod.law.harvard.edu/" TargetMode="External"/><Relationship Id="rId12" Type="http://schemas.openxmlformats.org/officeDocument/2006/relationships/hyperlink" Target="https://hi.org/uploads/media/goodpractices-GB-2coul.PDF%20" TargetMode="External"/><Relationship Id="rId15" Type="http://schemas.openxmlformats.org/officeDocument/2006/relationships/hyperlink" Target="https://gsdrc.org/wp-content/uploads/2015/11/DisabilityInclusion.pdf" TargetMode="External"/><Relationship Id="rId14" Type="http://schemas.openxmlformats.org/officeDocument/2006/relationships/hyperlink" Target="https://www.ilo.org/wcmsp5/groups/public/---ed_emp/---ifp_skills/documents/publication/wcms_127002.pdf" TargetMode="External"/><Relationship Id="rId16" Type="http://schemas.openxmlformats.org/officeDocument/2006/relationships/hyperlink" Target="mailto:learning@worldenabled.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hyperlink" Target="http://www.youtube.com/watch?v=BHZKhDZ9WwQ"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hyperlink" Target="http://www.youtube.com/watch?v=c3MgefVPQh4"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idx="4294967295" type="title"/>
          </p:nvPr>
        </p:nvSpPr>
        <p:spPr>
          <a:xfrm>
            <a:off x="404050" y="458000"/>
            <a:ext cx="8274300" cy="2441700"/>
          </a:xfrm>
          <a:prstGeom prst="rect">
            <a:avLst/>
          </a:prstGeom>
        </p:spPr>
        <p:txBody>
          <a:bodyPr anchorCtr="0" anchor="t" bIns="91425" lIns="91425" spcFirstLastPara="1" rIns="91425" wrap="square" tIns="91425">
            <a:noAutofit/>
          </a:bodyPr>
          <a:lstStyle/>
          <a:p>
            <a:pPr indent="0" lvl="0" marL="0" rtl="0" algn="r">
              <a:lnSpc>
                <a:spcPct val="80000"/>
              </a:lnSpc>
              <a:spcBef>
                <a:spcPts val="0"/>
              </a:spcBef>
              <a:spcAft>
                <a:spcPts val="0"/>
              </a:spcAft>
              <a:buNone/>
            </a:pPr>
            <a:r>
              <a:rPr lang="en" sz="4200">
                <a:solidFill>
                  <a:srgbClr val="FFFFFF"/>
                </a:solidFill>
              </a:rPr>
              <a:t>Building Cities for All </a:t>
            </a:r>
            <a:endParaRPr sz="4200">
              <a:solidFill>
                <a:srgbClr val="FFFFFF"/>
              </a:solidFill>
            </a:endParaRPr>
          </a:p>
          <a:p>
            <a:pPr indent="0" lvl="0" marL="0" rtl="0" algn="r">
              <a:lnSpc>
                <a:spcPct val="80000"/>
              </a:lnSpc>
              <a:spcBef>
                <a:spcPts val="0"/>
              </a:spcBef>
              <a:spcAft>
                <a:spcPts val="0"/>
              </a:spcAft>
              <a:buNone/>
            </a:pPr>
            <a:r>
              <a:rPr lang="en" sz="4200">
                <a:solidFill>
                  <a:srgbClr val="FFFFFF"/>
                </a:solidFill>
              </a:rPr>
              <a:t>Training Program</a:t>
            </a:r>
            <a:endParaRPr sz="200">
              <a:solidFill>
                <a:srgbClr val="FFFFFF"/>
              </a:solidFill>
              <a:latin typeface="Montserrat"/>
              <a:ea typeface="Montserrat"/>
              <a:cs typeface="Montserrat"/>
              <a:sym typeface="Montserrat"/>
            </a:endParaRPr>
          </a:p>
        </p:txBody>
      </p:sp>
      <p:sp>
        <p:nvSpPr>
          <p:cNvPr id="240" name="Google Shape;240;p44"/>
          <p:cNvSpPr txBox="1"/>
          <p:nvPr/>
        </p:nvSpPr>
        <p:spPr>
          <a:xfrm>
            <a:off x="404050" y="2143500"/>
            <a:ext cx="8274300" cy="129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4800">
                <a:solidFill>
                  <a:schemeClr val="lt1"/>
                </a:solidFill>
                <a:latin typeface="Montserrat"/>
                <a:ea typeface="Montserrat"/>
                <a:cs typeface="Montserrat"/>
                <a:sym typeface="Montserrat"/>
              </a:rPr>
              <a:t>Module 1</a:t>
            </a:r>
            <a:endParaRPr b="1" sz="4800">
              <a:solidFill>
                <a:schemeClr val="lt1"/>
              </a:solidFill>
              <a:latin typeface="Montserrat"/>
              <a:ea typeface="Montserrat"/>
              <a:cs typeface="Montserrat"/>
              <a:sym typeface="Montserrat"/>
            </a:endParaRPr>
          </a:p>
          <a:p>
            <a:pPr indent="0" lvl="0" marL="0" rtl="0" algn="r">
              <a:spcBef>
                <a:spcPts val="0"/>
              </a:spcBef>
              <a:spcAft>
                <a:spcPts val="0"/>
              </a:spcAft>
              <a:buNone/>
            </a:pPr>
            <a:r>
              <a:rPr b="1" lang="en" sz="4800">
                <a:solidFill>
                  <a:schemeClr val="lt1"/>
                </a:solidFill>
                <a:latin typeface="Montserrat"/>
                <a:ea typeface="Montserrat"/>
                <a:cs typeface="Montserrat"/>
                <a:sym typeface="Montserrat"/>
              </a:rPr>
              <a:t>Disability Rights &amp; Justice</a:t>
            </a:r>
            <a:endParaRPr b="1" sz="4800">
              <a:solidFill>
                <a:schemeClr val="lt1"/>
              </a:solidFill>
              <a:latin typeface="Montserrat"/>
              <a:ea typeface="Montserrat"/>
              <a:cs typeface="Montserrat"/>
              <a:sym typeface="Montserrat"/>
            </a:endParaRPr>
          </a:p>
        </p:txBody>
      </p:sp>
      <p:sp>
        <p:nvSpPr>
          <p:cNvPr id="241" name="Google Shape;241;p44"/>
          <p:cNvSpPr/>
          <p:nvPr/>
        </p:nvSpPr>
        <p:spPr>
          <a:xfrm>
            <a:off x="404050" y="4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6000">
                <a:solidFill>
                  <a:srgbClr val="FFFFFF"/>
                </a:solidFill>
                <a:latin typeface="Montserrat"/>
                <a:ea typeface="Montserrat"/>
                <a:cs typeface="Montserrat"/>
                <a:sym typeface="Montserrat"/>
              </a:rPr>
              <a:t> </a:t>
            </a:r>
            <a:r>
              <a:rPr b="1" lang="en" sz="7500">
                <a:solidFill>
                  <a:srgbClr val="FFFFFF"/>
                </a:solidFill>
                <a:latin typeface="Montserrat"/>
                <a:ea typeface="Montserrat"/>
                <a:cs typeface="Montserrat"/>
                <a:sym typeface="Montserrat"/>
              </a:rPr>
              <a:t>1</a:t>
            </a:r>
            <a:endParaRPr b="1" sz="75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This module has been designed to explore in greater detail the most important concepts surrounding disability. These include disability justice, diversity, and the various models of disability that exist, and the effect they have on people’s lives. &#10;&#10;These concepts are useful to students, decision-makers, urban practitioners, politicians, and government employees in gaining a more complete understanding of the principles that affect the inclusion and accessibility of persons with disabilities. They also play an important role in formulating, implementing, and evaluating the urban policies, plans, and programs that shape the accessibility of our cities." id="298" name="Google Shape;298;p53" title="Lesson 1.3 - Deep dive on Disability Rights and Justice">
            <a:hlinkClick r:id="rId3"/>
          </p:cNvPr>
          <p:cNvPicPr preferRelativeResize="0"/>
          <p:nvPr/>
        </p:nvPicPr>
        <p:blipFill>
          <a:blip r:embed="rId4">
            <a:alphaModFix/>
          </a:blip>
          <a:stretch>
            <a:fillRect/>
          </a:stretch>
        </p:blipFill>
        <p:spPr>
          <a:xfrm>
            <a:off x="0" y="-76200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4"/>
          <p:cNvSpPr txBox="1"/>
          <p:nvPr/>
        </p:nvSpPr>
        <p:spPr>
          <a:xfrm>
            <a:off x="96150" y="628125"/>
            <a:ext cx="2053500" cy="143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How disability justice helps</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remove barriers</a:t>
            </a:r>
            <a:endParaRPr sz="1800">
              <a:solidFill>
                <a:srgbClr val="741B47"/>
              </a:solidFill>
              <a:latin typeface="Montserrat Medium"/>
              <a:ea typeface="Montserrat Medium"/>
              <a:cs typeface="Montserrat Medium"/>
              <a:sym typeface="Montserrat Medium"/>
            </a:endParaRPr>
          </a:p>
          <a:p>
            <a:pPr indent="0" lvl="0" marL="0" rtl="0" algn="l">
              <a:spcBef>
                <a:spcPts val="5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04" name="Google Shape;304;p54"/>
          <p:cNvSpPr txBox="1"/>
          <p:nvPr>
            <p:ph idx="4294967295"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Promoting disability justice protects the rights of persons with disabilities as full members of society. This is achieved by helping to create inclusive societies that ensure the full participation of persons with disabilities in all basic services that are available to the general population.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Disability justice involves the removal of barriers. These can be in the form of physical, attitudinal, legal, regulatory, or policy barriers and can also simply be a lack of information being available in accessible formats. No matter what form they take, these barriers prevent people from being able to fully participate. Promoting equality of opportunities and access to services and information for persons with disabilities is also critical to strategies for reducing poverty and the effective realization of the Sustainable Development Goals (SDGs) and the shared objectives of the international community.</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Resources: </a:t>
            </a:r>
            <a:r>
              <a:rPr lang="en" sz="1300" u="sng">
                <a:solidFill>
                  <a:srgbClr val="106DD6"/>
                </a:solidFill>
                <a:latin typeface="Montserrat"/>
                <a:ea typeface="Montserrat"/>
                <a:cs typeface="Montserrat"/>
                <a:sym typeface="Montserrat"/>
              </a:rPr>
              <a:t>Reporting on Disability - Guidelines for the media by ILO</a:t>
            </a:r>
            <a:endParaRPr sz="1300" u="sng">
              <a:solidFill>
                <a:srgbClr val="106DD6"/>
              </a:solidFill>
              <a:latin typeface="Montserrat"/>
              <a:ea typeface="Montserrat"/>
              <a:cs typeface="Montserrat"/>
              <a:sym typeface="Montserrat"/>
            </a:endParaRPr>
          </a:p>
          <a:p>
            <a:pPr indent="0" lvl="0" marL="0" rtl="0" algn="just">
              <a:spcBef>
                <a:spcPts val="120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lnSpc>
                <a:spcPct val="100000"/>
              </a:lnSpc>
              <a:spcBef>
                <a:spcPts val="300"/>
              </a:spcBef>
              <a:spcAft>
                <a:spcPts val="0"/>
              </a:spcAft>
              <a:buNone/>
            </a:pPr>
            <a:r>
              <a:t/>
            </a:r>
            <a:endParaRPr sz="1300">
              <a:solidFill>
                <a:srgbClr val="000000"/>
              </a:solidFill>
              <a:latin typeface="Montserrat"/>
              <a:ea typeface="Montserrat"/>
              <a:cs typeface="Montserrat"/>
              <a:sym typeface="Montserrat"/>
            </a:endParaRPr>
          </a:p>
          <a:p>
            <a:pPr indent="0" lvl="0" marL="0" rtl="0" algn="l">
              <a:lnSpc>
                <a:spcPct val="100000"/>
              </a:lnSpc>
              <a:spcBef>
                <a:spcPts val="0"/>
              </a:spcBef>
              <a:spcAft>
                <a:spcPts val="1600"/>
              </a:spcAft>
              <a:buNone/>
            </a:pPr>
            <a:r>
              <a:t/>
            </a:r>
            <a:endParaRPr sz="13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5"/>
          <p:cNvSpPr txBox="1"/>
          <p:nvPr/>
        </p:nvSpPr>
        <p:spPr>
          <a:xfrm>
            <a:off x="96150" y="628125"/>
            <a:ext cx="2053500" cy="37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solidFill>
                  <a:srgbClr val="741B47"/>
                </a:solidFill>
                <a:latin typeface="Montserrat Medium"/>
                <a:ea typeface="Montserrat Medium"/>
                <a:cs typeface="Montserrat Medium"/>
                <a:sym typeface="Montserrat Medium"/>
              </a:rPr>
              <a:t>Models of disability</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what’s the problem, </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where’s the problem? </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10" name="Google Shape;310;p55"/>
          <p:cNvSpPr txBox="1"/>
          <p:nvPr>
            <p:ph idx="4294967295"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The model through which disability is viewed and interpreted can completely rewrite the script on how disability is perceived in society. And this in turn can completely transform the lived experience of persons with disabilities. In recent history, there have </a:t>
            </a:r>
            <a:r>
              <a:rPr lang="en" sz="1300">
                <a:solidFill>
                  <a:schemeClr val="dk1"/>
                </a:solidFill>
                <a:latin typeface="Montserrat"/>
                <a:ea typeface="Montserrat"/>
                <a:cs typeface="Montserrat"/>
                <a:sym typeface="Montserrat"/>
              </a:rPr>
              <a:t>been three predominant models under which disability has been framed - the charity model, the medical model, and the social model. </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sp>
        <p:nvSpPr>
          <p:cNvPr id="311" name="Google Shape;311;p55"/>
          <p:cNvSpPr txBox="1"/>
          <p:nvPr/>
        </p:nvSpPr>
        <p:spPr>
          <a:xfrm>
            <a:off x="3122350" y="3863625"/>
            <a:ext cx="3954600" cy="910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100">
                <a:solidFill>
                  <a:srgbClr val="FFFFFF"/>
                </a:solidFill>
                <a:latin typeface="Montserrat"/>
                <a:ea typeface="Montserrat"/>
                <a:cs typeface="Montserrat"/>
                <a:sym typeface="Montserrat"/>
              </a:rPr>
              <a:t>Maimunah Mohd Sharif</a:t>
            </a:r>
            <a:endParaRPr sz="1100">
              <a:solidFill>
                <a:srgbClr val="FFFFFF"/>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100">
                <a:solidFill>
                  <a:srgbClr val="FFFFFF"/>
                </a:solidFill>
                <a:latin typeface="Montserrat"/>
                <a:ea typeface="Montserrat"/>
                <a:cs typeface="Montserrat"/>
                <a:sym typeface="Montserrat"/>
              </a:rPr>
              <a:t>Under Secretary General, UN Executive Director, UN-HABITAT</a:t>
            </a:r>
            <a:endParaRPr b="1" sz="1100">
              <a:solidFill>
                <a:srgbClr val="FFFFFF"/>
              </a:solidFill>
              <a:latin typeface="Montserrat"/>
              <a:ea typeface="Montserrat"/>
              <a:cs typeface="Montserrat"/>
              <a:sym typeface="Montserrat"/>
            </a:endParaRPr>
          </a:p>
        </p:txBody>
      </p:sp>
      <p:sp>
        <p:nvSpPr>
          <p:cNvPr id="312" name="Google Shape;312;p55"/>
          <p:cNvSpPr txBox="1"/>
          <p:nvPr/>
        </p:nvSpPr>
        <p:spPr>
          <a:xfrm>
            <a:off x="3058500" y="2939625"/>
            <a:ext cx="3954600" cy="732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i="1" lang="en" sz="1100">
                <a:solidFill>
                  <a:schemeClr val="dk1"/>
                </a:solidFill>
                <a:latin typeface="Montserrat"/>
                <a:ea typeface="Montserrat"/>
                <a:cs typeface="Montserrat"/>
                <a:sym typeface="Montserrat"/>
              </a:rPr>
              <a:t>“We need to create a greater level of livability and embed inclusivity to ensure that everyone has equal access to housing and public spaces. We need to put people before profit.”</a:t>
            </a:r>
            <a:endParaRPr i="1" sz="1100">
              <a:solidFill>
                <a:srgbClr val="535353"/>
              </a:solidFill>
              <a:latin typeface="Montserrat Light"/>
              <a:ea typeface="Montserrat Light"/>
              <a:cs typeface="Montserrat Light"/>
              <a:sym typeface="Montserrat Light"/>
            </a:endParaRPr>
          </a:p>
        </p:txBody>
      </p:sp>
      <p:pic>
        <p:nvPicPr>
          <p:cNvPr id="313" name="Google Shape;313;p55" title="Southeast asian woman with headscarf in front of UN shield. "/>
          <p:cNvPicPr preferRelativeResize="0"/>
          <p:nvPr/>
        </p:nvPicPr>
        <p:blipFill>
          <a:blip r:embed="rId3">
            <a:alphaModFix/>
          </a:blip>
          <a:stretch>
            <a:fillRect/>
          </a:stretch>
        </p:blipFill>
        <p:spPr>
          <a:xfrm>
            <a:off x="7148394" y="2925774"/>
            <a:ext cx="1818600" cy="17685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6"/>
          <p:cNvSpPr txBox="1"/>
          <p:nvPr/>
        </p:nvSpPr>
        <p:spPr>
          <a:xfrm>
            <a:off x="96150" y="628125"/>
            <a:ext cx="2053500" cy="21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Charity Model</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19" name="Google Shape;319;p56"/>
          <p:cNvSpPr txBox="1"/>
          <p:nvPr>
            <p:ph idx="4294967295" type="body"/>
          </p:nvPr>
        </p:nvSpPr>
        <p:spPr>
          <a:xfrm>
            <a:off x="2316900" y="551025"/>
            <a:ext cx="6603300" cy="1720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SemiBold"/>
                <a:ea typeface="Montserrat SemiBold"/>
                <a:cs typeface="Montserrat SemiBold"/>
                <a:sym typeface="Montserrat SemiBold"/>
              </a:rPr>
              <a:t>The charity model</a:t>
            </a:r>
            <a:r>
              <a:rPr lang="en" sz="1300">
                <a:solidFill>
                  <a:schemeClr val="dk1"/>
                </a:solidFill>
                <a:latin typeface="Montserrat Medium"/>
                <a:ea typeface="Montserrat Medium"/>
                <a:cs typeface="Montserrat Medium"/>
                <a:sym typeface="Montserrat Medium"/>
              </a:rPr>
              <a:t> </a:t>
            </a:r>
            <a:r>
              <a:rPr lang="en" sz="1300">
                <a:solidFill>
                  <a:schemeClr val="dk1"/>
                </a:solidFill>
                <a:latin typeface="Montserrat"/>
                <a:ea typeface="Montserrat"/>
                <a:cs typeface="Montserrat"/>
                <a:sym typeface="Montserrat"/>
              </a:rPr>
              <a:t>considers persons with disabilities as victims of circumstance and therefore deserving of sympathy and pity. Under this model, persons with disabilities are generally denied the opportunity or means to live independent lives. The model is condemned by its critics as dis-enabling and the cause of much discrimination.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sp>
        <p:nvSpPr>
          <p:cNvPr id="320" name="Google Shape;320;p56"/>
          <p:cNvSpPr txBox="1"/>
          <p:nvPr/>
        </p:nvSpPr>
        <p:spPr>
          <a:xfrm>
            <a:off x="2149650" y="2801400"/>
            <a:ext cx="4965000" cy="12333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i="1" lang="en" sz="1100">
                <a:solidFill>
                  <a:srgbClr val="000000"/>
                </a:solidFill>
                <a:latin typeface="Montserrat"/>
                <a:ea typeface="Montserrat"/>
                <a:cs typeface="Montserrat"/>
                <a:sym typeface="Montserrat"/>
              </a:rPr>
              <a:t>“It is time to stop allowing ourselves to be characterized as vulnerable. As liabilities in emergencies and disasters. Vulnerability is due to failures in providing accessibility in the built environment, failures in providing effective communications access, and failures in emergency and disaster programs.” </a:t>
            </a:r>
            <a:endParaRPr i="1" sz="1100">
              <a:solidFill>
                <a:srgbClr val="000000"/>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t/>
            </a:r>
            <a:endParaRPr i="1" sz="1100">
              <a:solidFill>
                <a:srgbClr val="000000"/>
              </a:solidFill>
              <a:latin typeface="Montserrat"/>
              <a:ea typeface="Montserrat"/>
              <a:cs typeface="Montserrat"/>
              <a:sym typeface="Montserrat"/>
            </a:endParaRPr>
          </a:p>
          <a:p>
            <a:pPr indent="0" lvl="0" marL="0" rtl="0" algn="r">
              <a:spcBef>
                <a:spcPts val="0"/>
              </a:spcBef>
              <a:spcAft>
                <a:spcPts val="0"/>
              </a:spcAft>
              <a:buNone/>
            </a:pPr>
            <a:r>
              <a:rPr b="1" lang="en" sz="1100">
                <a:solidFill>
                  <a:srgbClr val="FFFFFF"/>
                </a:solidFill>
                <a:latin typeface="Montserrat"/>
                <a:ea typeface="Montserrat"/>
                <a:cs typeface="Montserrat"/>
                <a:sym typeface="Montserrat"/>
              </a:rPr>
              <a:t>Marcie Rot</a:t>
            </a:r>
            <a:r>
              <a:rPr b="1" lang="en" sz="1100">
                <a:solidFill>
                  <a:srgbClr val="FFFFFF"/>
                </a:solidFill>
                <a:latin typeface="Montserrat"/>
                <a:ea typeface="Montserrat"/>
                <a:cs typeface="Montserrat"/>
                <a:sym typeface="Montserrat"/>
              </a:rPr>
              <a:t>h</a:t>
            </a:r>
            <a:r>
              <a:rPr lang="en" sz="1100">
                <a:solidFill>
                  <a:srgbClr val="FFFFFF"/>
                </a:solidFill>
                <a:latin typeface="Montserrat"/>
                <a:ea typeface="Montserrat"/>
                <a:cs typeface="Montserrat"/>
                <a:sym typeface="Montserrat"/>
              </a:rPr>
              <a:t>, </a:t>
            </a:r>
            <a:endParaRPr sz="11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rPr b="1" lang="en" sz="1100">
                <a:solidFill>
                  <a:srgbClr val="FFFFFF"/>
                </a:solidFill>
                <a:latin typeface="Montserrat"/>
                <a:ea typeface="Montserrat"/>
                <a:cs typeface="Montserrat"/>
                <a:sym typeface="Montserrat"/>
              </a:rPr>
              <a:t>CEO of World Institute on Disability, Former Director for Disability, Federal Emergency Management Administration (FEMA)</a:t>
            </a:r>
            <a:endParaRPr b="1" sz="1100">
              <a:solidFill>
                <a:srgbClr val="FFFFFF"/>
              </a:solidFill>
              <a:latin typeface="Montserrat"/>
              <a:ea typeface="Montserrat"/>
              <a:cs typeface="Montserrat"/>
              <a:sym typeface="Montserrat"/>
            </a:endParaRPr>
          </a:p>
          <a:p>
            <a:pPr indent="0" lvl="0" marL="0" rtl="0" algn="r">
              <a:spcBef>
                <a:spcPts val="0"/>
              </a:spcBef>
              <a:spcAft>
                <a:spcPts val="0"/>
              </a:spcAft>
              <a:buClr>
                <a:srgbClr val="000000"/>
              </a:buClr>
              <a:buSzPts val="1100"/>
              <a:buFont typeface="Arial"/>
              <a:buNone/>
            </a:pPr>
            <a:r>
              <a:t/>
            </a:r>
            <a:endParaRPr i="1" sz="1100">
              <a:solidFill>
                <a:srgbClr val="FFFFFF"/>
              </a:solidFill>
              <a:latin typeface="Montserrat"/>
              <a:ea typeface="Montserrat"/>
              <a:cs typeface="Montserrat"/>
              <a:sym typeface="Montserrat"/>
            </a:endParaRPr>
          </a:p>
          <a:p>
            <a:pPr indent="0" lvl="0" marL="0" rtl="0" algn="r">
              <a:spcBef>
                <a:spcPts val="0"/>
              </a:spcBef>
              <a:spcAft>
                <a:spcPts val="0"/>
              </a:spcAft>
              <a:buNone/>
            </a:pPr>
            <a:r>
              <a:rPr i="1" lang="en" sz="1100">
                <a:solidFill>
                  <a:srgbClr val="000000"/>
                </a:solidFill>
                <a:latin typeface="Montserrat"/>
                <a:ea typeface="Montserrat"/>
                <a:cs typeface="Montserrat"/>
                <a:sym typeface="Montserrat"/>
              </a:rPr>
              <a:t>”</a:t>
            </a:r>
            <a:endParaRPr b="1" sz="1100">
              <a:solidFill>
                <a:srgbClr val="000000"/>
              </a:solidFill>
              <a:latin typeface="Montserrat"/>
              <a:ea typeface="Montserrat"/>
              <a:cs typeface="Montserrat"/>
              <a:sym typeface="Montserrat"/>
            </a:endParaRPr>
          </a:p>
        </p:txBody>
      </p:sp>
      <p:pic>
        <p:nvPicPr>
          <p:cNvPr descr="&#10;" id="321" name="Google Shape;321;p56" title="Caucasian woman wearing red framed glasses, and a red shirt stands in front of an American flag."/>
          <p:cNvPicPr preferRelativeResize="0"/>
          <p:nvPr/>
        </p:nvPicPr>
        <p:blipFill>
          <a:blip r:embed="rId3">
            <a:alphaModFix/>
          </a:blip>
          <a:stretch>
            <a:fillRect/>
          </a:stretch>
        </p:blipFill>
        <p:spPr>
          <a:xfrm>
            <a:off x="7159751" y="2743200"/>
            <a:ext cx="1941300" cy="17649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7"/>
          <p:cNvSpPr txBox="1"/>
          <p:nvPr/>
        </p:nvSpPr>
        <p:spPr>
          <a:xfrm>
            <a:off x="96150" y="628125"/>
            <a:ext cx="2053500" cy="378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800">
                <a:solidFill>
                  <a:srgbClr val="741B47"/>
                </a:solidFill>
                <a:latin typeface="Montserrat Medium"/>
                <a:ea typeface="Montserrat Medium"/>
                <a:cs typeface="Montserrat Medium"/>
                <a:sym typeface="Montserrat Medium"/>
              </a:rPr>
              <a:t>Medical Model</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27" name="Google Shape;327;p57"/>
          <p:cNvSpPr txBox="1"/>
          <p:nvPr>
            <p:ph idx="4294967295"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300">
                <a:solidFill>
                  <a:schemeClr val="dk1"/>
                </a:solidFill>
                <a:latin typeface="Montserrat"/>
                <a:ea typeface="Montserrat"/>
                <a:cs typeface="Montserrat"/>
                <a:sym typeface="Montserrat"/>
              </a:rPr>
              <a:t>The medical model </a:t>
            </a:r>
            <a:r>
              <a:rPr lang="en" sz="1300">
                <a:solidFill>
                  <a:schemeClr val="dk1"/>
                </a:solidFill>
                <a:latin typeface="Montserrat"/>
                <a:ea typeface="Montserrat"/>
                <a:cs typeface="Montserrat"/>
                <a:sym typeface="Montserrat"/>
              </a:rPr>
              <a:t>considers disability a problem inherent to the individual that is directly caused by a disease, an injury, or some other health condition that requires medical care in the form of treatment and rehabilitation. It assumes that addressing the medical ailment or impairment will solve the ‘problem’ – that disability needs to be fixed or cured.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rPr lang="en" sz="1300">
                <a:solidFill>
                  <a:schemeClr val="dk1"/>
                </a:solidFill>
                <a:latin typeface="Montserrat"/>
                <a:ea typeface="Montserrat"/>
                <a:cs typeface="Montserrat"/>
                <a:sym typeface="Montserrat"/>
              </a:rPr>
              <a:t>This model does not see disability as a barrier between society or the physical environment and often overlooks the abilities of the disabled person. The model is widely criticised on different grounds, including not considering the important roles of environmental and social barriers.</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b="1" sz="1300">
              <a:solidFill>
                <a:schemeClr val="dk1"/>
              </a:solidFill>
              <a:latin typeface="Montserrat"/>
              <a:ea typeface="Montserrat"/>
              <a:cs typeface="Montserrat"/>
              <a:sym typeface="Montserrat"/>
            </a:endParaRPr>
          </a:p>
          <a:p>
            <a:pPr indent="0" lvl="0" marL="0" rtl="0" algn="l">
              <a:lnSpc>
                <a:spcPct val="100000"/>
              </a:lnSpc>
              <a:spcBef>
                <a:spcPts val="0"/>
              </a:spcBef>
              <a:spcAft>
                <a:spcPts val="1600"/>
              </a:spcAft>
              <a:buNone/>
            </a:pPr>
            <a:r>
              <a:t/>
            </a:r>
            <a:endParaRPr sz="13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8"/>
          <p:cNvSpPr txBox="1"/>
          <p:nvPr>
            <p:ph idx="4294967295"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The social or human rights model</a:t>
            </a:r>
            <a:r>
              <a:rPr lang="en" sz="1300">
                <a:solidFill>
                  <a:schemeClr val="dk1"/>
                </a:solidFill>
                <a:latin typeface="Montserrat"/>
                <a:ea typeface="Montserrat"/>
                <a:cs typeface="Montserrat"/>
                <a:sym typeface="Montserrat"/>
              </a:rPr>
              <a:t> was developed as a reaction to the individualistic approaches of the charitable and medical models. It is human rights driven and socially constructed. It sees disability as created by the social environment, which excludes people with impairments from full participation in society as a result of attitudinal, environmental, or institutional barriers.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5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The social/human rights model sees the barriers to participation arising from the way a society is built and organized, and attitudes and mistaken assumptions about persons with a disability. The social model places emphasis on society adapting to include persons with disabilities by changing attitudes, practices, and policies to remove barriers to participation, but also acknowledges the role of health professionals and medical interventions and treatments.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5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While the model is a vast improvement over the charity and medical models, it is sometimes criticized for ignoring the personal impact of disability as well as for a perceived emphasis on individual empowerment, which may be contrary to more collective social customs and practices in many developing countries.</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1600"/>
              </a:spcAft>
              <a:buNone/>
            </a:pPr>
            <a:r>
              <a:t/>
            </a:r>
            <a:endParaRPr b="1" sz="1300">
              <a:solidFill>
                <a:schemeClr val="dk1"/>
              </a:solidFill>
              <a:latin typeface="Montserrat"/>
              <a:ea typeface="Montserrat"/>
              <a:cs typeface="Montserrat"/>
              <a:sym typeface="Montserrat"/>
            </a:endParaRPr>
          </a:p>
        </p:txBody>
      </p:sp>
      <p:sp>
        <p:nvSpPr>
          <p:cNvPr id="333" name="Google Shape;333;p58"/>
          <p:cNvSpPr txBox="1"/>
          <p:nvPr>
            <p:ph type="title"/>
          </p:nvPr>
        </p:nvSpPr>
        <p:spPr>
          <a:xfrm>
            <a:off x="172350" y="862225"/>
            <a:ext cx="2155500" cy="743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Social or Human Rights Model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9"/>
          <p:cNvSpPr txBox="1"/>
          <p:nvPr/>
        </p:nvSpPr>
        <p:spPr>
          <a:xfrm>
            <a:off x="96150" y="628125"/>
            <a:ext cx="2053500" cy="3784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Modern views</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on disability</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39" name="Google Shape;339;p59"/>
          <p:cNvSpPr txBox="1"/>
          <p:nvPr>
            <p:ph idx="4294967295"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Over the past decades, there has been a dramatic shift in how disability is perceived as persons with disabilities have started to be viewed as rights holders. Medical and charity models of disability have led to the development of interventions based largely on impairment needs. These are assessed by “expert” personnel, involving specialist services that are often severely limited as well as generally being expensive to run.</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By contrast, the social or human rights-based approach recognizes disability as an important dimension of human diversity and affirms that all people, regardless of any impairment, have certain inalienable rights, i.e., civil and political as well as economic, social, and cultural rights, which include labor rights.</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1600"/>
              </a:spcAft>
              <a:buNone/>
            </a:pPr>
            <a:r>
              <a:t/>
            </a:r>
            <a:endParaRPr b="1" sz="1300">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0"/>
          <p:cNvSpPr txBox="1"/>
          <p:nvPr/>
        </p:nvSpPr>
        <p:spPr>
          <a:xfrm>
            <a:off x="96150" y="628125"/>
            <a:ext cx="2053500" cy="3784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The inclusion</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and diversity </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revolution </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45" name="Google Shape;345;p60"/>
          <p:cNvSpPr txBox="1"/>
          <p:nvPr>
            <p:ph idx="4294967295"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In the social/human rights model, people are disabled by attitudes and environments that discriminate against them. They may have impairments of various kinds – such as sensory, language, learning, or mobility impairments – but how disabled or enabled they are is a result of how society responds.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For example, a person may be strongly myopic (short-sighted), which is a relatively minor but still significant visual impairment. Are they disabled? No, society has made it easy for them to adjust; their glasses are affordable and readily available. Were this not so, driving, watching television, catching a bus, going to the cinema, or even identifying people in the street would be a challenge. They would, to a degree, be disabled. So do they “have a disability”? No. In this way, disability can be seen to be relational, not intrinsic. It depends on how society responds to the impairment.</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1"/>
          <p:cNvSpPr txBox="1"/>
          <p:nvPr>
            <p:ph idx="4294967295"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People with various impairments are not intrinsically disabled. It is the medical model of talking about them, which conflates impairment with disability, that construes it this way by placing the disability with the person, not with society’s response to him or her.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rPr lang="en" sz="1300">
                <a:solidFill>
                  <a:schemeClr val="dk1"/>
                </a:solidFill>
                <a:latin typeface="Montserrat"/>
                <a:ea typeface="Montserrat"/>
                <a:cs typeface="Montserrat"/>
                <a:sym typeface="Montserrat"/>
              </a:rPr>
              <a:t>Why does this matter? Because it tends to have the insidious effect of letting society off the hook; renouncing our responsibility to ensure equal rights and opportunities for everyone. The social/rights model of disability is one of the cornerstones of disability justice and equality!</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sp>
        <p:nvSpPr>
          <p:cNvPr id="351" name="Google Shape;351;p61"/>
          <p:cNvSpPr txBox="1"/>
          <p:nvPr/>
        </p:nvSpPr>
        <p:spPr>
          <a:xfrm>
            <a:off x="763875" y="2876550"/>
            <a:ext cx="6084600" cy="14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1300">
              <a:solidFill>
                <a:srgbClr val="535353"/>
              </a:solidFill>
              <a:latin typeface="Montserrat Light"/>
              <a:ea typeface="Montserrat Light"/>
              <a:cs typeface="Montserrat Light"/>
              <a:sym typeface="Montserrat Light"/>
            </a:endParaRPr>
          </a:p>
        </p:txBody>
      </p:sp>
      <p:sp>
        <p:nvSpPr>
          <p:cNvPr id="352" name="Google Shape;352;p61"/>
          <p:cNvSpPr txBox="1"/>
          <p:nvPr>
            <p:ph type="title"/>
          </p:nvPr>
        </p:nvSpPr>
        <p:spPr>
          <a:xfrm>
            <a:off x="172350" y="862225"/>
            <a:ext cx="2155500" cy="9276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The inclusion and diversity revolution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2"/>
          <p:cNvSpPr txBox="1"/>
          <p:nvPr/>
        </p:nvSpPr>
        <p:spPr>
          <a:xfrm>
            <a:off x="96150" y="628125"/>
            <a:ext cx="2053500" cy="465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Global</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agreements </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on disability</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58" name="Google Shape;358;p62"/>
          <p:cNvSpPr txBox="1"/>
          <p:nvPr>
            <p:ph idx="1"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The UN Convention on the Rights of Persons with Disabilities (UNCRPD) was established in 2008 and promotes the principles of accessibility and regulates obligations on the part of various national governments who have ratified the convention. As of July 2020, over 181 States, in addition to the European Union have signed on to the UNCRPD.</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The UNCRPD was developed because persons with disabilities were continuing to be denied their human rights and were kept on the margins of society all around the world. The Convention sets out the legal obligations on States to promote and protect the rights of persons with disabilities. It does not create new rights. It is both a development and a human rights instrument, which is cross-disability and cross-sectoral. It is legally binding. </a:t>
            </a:r>
            <a:endParaRPr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cxnSp>
        <p:nvCxnSpPr>
          <p:cNvPr id="359" name="Google Shape;359;p62"/>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360" name="Google Shape;360;p62"/>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5"/>
          <p:cNvSpPr txBox="1"/>
          <p:nvPr/>
        </p:nvSpPr>
        <p:spPr>
          <a:xfrm>
            <a:off x="303325" y="441752"/>
            <a:ext cx="1447200" cy="12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lt1"/>
                </a:solidFill>
                <a:latin typeface="Montserrat"/>
                <a:ea typeface="Montserrat"/>
                <a:cs typeface="Montserrat"/>
                <a:sym typeface="Montserrat"/>
              </a:rPr>
              <a:t>1</a:t>
            </a:r>
            <a:r>
              <a:rPr b="1" lang="en" sz="5500">
                <a:solidFill>
                  <a:schemeClr val="lt1"/>
                </a:solidFill>
                <a:latin typeface="Montserrat"/>
                <a:ea typeface="Montserrat"/>
                <a:cs typeface="Montserrat"/>
                <a:sym typeface="Montserrat"/>
              </a:rPr>
              <a:t>.1</a:t>
            </a:r>
            <a:endParaRPr b="1" sz="5500">
              <a:solidFill>
                <a:schemeClr val="lt1"/>
              </a:solidFill>
              <a:latin typeface="Montserrat"/>
              <a:ea typeface="Montserrat"/>
              <a:cs typeface="Montserrat"/>
              <a:sym typeface="Montserrat"/>
            </a:endParaRPr>
          </a:p>
        </p:txBody>
      </p:sp>
      <p:sp>
        <p:nvSpPr>
          <p:cNvPr id="247" name="Google Shape;247;p45"/>
          <p:cNvSpPr txBox="1"/>
          <p:nvPr>
            <p:ph idx="4294967295" type="body"/>
          </p:nvPr>
        </p:nvSpPr>
        <p:spPr>
          <a:xfrm>
            <a:off x="2490000" y="1705200"/>
            <a:ext cx="6408900" cy="279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In this lesson, we will explore the important relationship between justice and disability. We will discover how the way we define disability fundamentally alters what it means to be a citizen as well as people’s freedom to work, travel, and interact with their environment.</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latin typeface="Montserrat"/>
              <a:ea typeface="Montserrat"/>
              <a:cs typeface="Montserrat"/>
              <a:sym typeface="Montserrat"/>
            </a:endParaRPr>
          </a:p>
        </p:txBody>
      </p:sp>
      <p:sp>
        <p:nvSpPr>
          <p:cNvPr id="248" name="Google Shape;248;p45"/>
          <p:cNvSpPr txBox="1"/>
          <p:nvPr/>
        </p:nvSpPr>
        <p:spPr>
          <a:xfrm>
            <a:off x="2490000" y="549250"/>
            <a:ext cx="6194100" cy="12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741B47"/>
                </a:solidFill>
                <a:latin typeface="Montserrat"/>
                <a:ea typeface="Montserrat"/>
                <a:cs typeface="Montserrat"/>
                <a:sym typeface="Montserrat"/>
              </a:rPr>
              <a:t>Understanding Disability </a:t>
            </a:r>
            <a:endParaRPr b="1" sz="2500">
              <a:solidFill>
                <a:srgbClr val="741B47"/>
              </a:solidFill>
              <a:latin typeface="Montserrat"/>
              <a:ea typeface="Montserrat"/>
              <a:cs typeface="Montserrat"/>
              <a:sym typeface="Montserrat"/>
            </a:endParaRPr>
          </a:p>
          <a:p>
            <a:pPr indent="0" lvl="0" marL="0" rtl="0" algn="l">
              <a:spcBef>
                <a:spcPts val="0"/>
              </a:spcBef>
              <a:spcAft>
                <a:spcPts val="0"/>
              </a:spcAft>
              <a:buNone/>
            </a:pPr>
            <a:r>
              <a:rPr b="1" lang="en" sz="2500">
                <a:solidFill>
                  <a:srgbClr val="741B47"/>
                </a:solidFill>
                <a:latin typeface="Montserrat"/>
                <a:ea typeface="Montserrat"/>
                <a:cs typeface="Montserrat"/>
                <a:sym typeface="Montserrat"/>
              </a:rPr>
              <a:t>Rights &amp; Justice</a:t>
            </a:r>
            <a:endParaRPr b="1" sz="2500">
              <a:solidFill>
                <a:srgbClr val="741B47"/>
              </a:solidFill>
              <a:latin typeface="Montserrat"/>
              <a:ea typeface="Montserrat"/>
              <a:cs typeface="Montserrat"/>
              <a:sym typeface="Montserrat"/>
            </a:endParaRPr>
          </a:p>
          <a:p>
            <a:pPr indent="0" lvl="0" marL="0" rtl="0" algn="l">
              <a:spcBef>
                <a:spcPts val="0"/>
              </a:spcBef>
              <a:spcAft>
                <a:spcPts val="0"/>
              </a:spcAft>
              <a:buNone/>
            </a:pPr>
            <a:r>
              <a:t/>
            </a:r>
            <a:endParaRPr b="1" sz="2500">
              <a:solidFill>
                <a:srgbClr val="741B47"/>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3"/>
          <p:cNvSpPr txBox="1"/>
          <p:nvPr/>
        </p:nvSpPr>
        <p:spPr>
          <a:xfrm>
            <a:off x="96150" y="628125"/>
            <a:ext cx="2053500" cy="465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n" sz="1800">
                <a:solidFill>
                  <a:srgbClr val="741B47"/>
                </a:solidFill>
                <a:latin typeface="Montserrat Medium"/>
                <a:ea typeface="Montserrat Medium"/>
                <a:cs typeface="Montserrat Medium"/>
                <a:sym typeface="Montserrat Medium"/>
              </a:rPr>
              <a:t>Global</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agreements </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on disability</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66" name="Google Shape;366;p63"/>
          <p:cNvSpPr txBox="1"/>
          <p:nvPr>
            <p:ph idx="1"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The UNCRPD has eight guiding principles that underscore the spirit of the agreement:</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Respect for inherent dignity, individual autonomy including the freedom to make one’s own choices, and independence of persons</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Non-discrimination</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Full and effective participation and inclusion in society</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Respect for difference and acceptance of persons with disabilities as part of human diversity and humanity</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Equality of opportunity</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Accessibility</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Equality between men and women</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Respect for the evolving capacities of children with disabilities and respect for the right of children with disabilities to preserve their identities</a:t>
            </a:r>
            <a:endParaRPr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cxnSp>
        <p:nvCxnSpPr>
          <p:cNvPr id="367" name="Google Shape;367;p63"/>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4"/>
          <p:cNvSpPr txBox="1"/>
          <p:nvPr/>
        </p:nvSpPr>
        <p:spPr>
          <a:xfrm>
            <a:off x="96150" y="628125"/>
            <a:ext cx="2053500" cy="465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n" sz="1800">
                <a:solidFill>
                  <a:srgbClr val="741B47"/>
                </a:solidFill>
                <a:latin typeface="Montserrat Medium"/>
                <a:ea typeface="Montserrat Medium"/>
                <a:cs typeface="Montserrat Medium"/>
                <a:sym typeface="Montserrat Medium"/>
              </a:rPr>
              <a:t>Global</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agreements </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on disability</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73" name="Google Shape;373;p64"/>
          <p:cNvSpPr txBox="1"/>
          <p:nvPr>
            <p:ph idx="1"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The Convention marked a paradigm shift in attitudes and approaches to persons with disabilities. It established that persons with disabilities should not be viewed as “objects” of charity, medical treatment, and social protection. Instead, they should be seen as “subjects” with rights, who are capable of claiming those rights and making decisions for their lives based on their free and informed consent as well as being active members of society. </a:t>
            </a:r>
            <a:endParaRPr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cxnSp>
        <p:nvCxnSpPr>
          <p:cNvPr id="374" name="Google Shape;374;p64"/>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375" name="Google Shape;375;p64"/>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4"/>
          <p:cNvSpPr txBox="1"/>
          <p:nvPr/>
        </p:nvSpPr>
        <p:spPr>
          <a:xfrm>
            <a:off x="2356875" y="2853650"/>
            <a:ext cx="4514400" cy="1200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“Persons with disabilities are protagonists for new paradigms of inclusion, accessibility, human diversity, and transversal public policies. These agreements provide a new model of how persons with disabilities have to be treated.”</a:t>
            </a:r>
            <a:endParaRPr i="1" sz="1300">
              <a:solidFill>
                <a:srgbClr val="535353"/>
              </a:solidFill>
              <a:latin typeface="Montserrat Light"/>
              <a:ea typeface="Montserrat Light"/>
              <a:cs typeface="Montserrat Light"/>
              <a:sym typeface="Montserrat Light"/>
            </a:endParaRPr>
          </a:p>
        </p:txBody>
      </p:sp>
      <p:sp>
        <p:nvSpPr>
          <p:cNvPr id="377" name="Google Shape;377;p64"/>
          <p:cNvSpPr txBox="1"/>
          <p:nvPr/>
        </p:nvSpPr>
        <p:spPr>
          <a:xfrm>
            <a:off x="2887225" y="3885475"/>
            <a:ext cx="3954600" cy="910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 sz="1100">
                <a:solidFill>
                  <a:srgbClr val="FFFFFF"/>
                </a:solidFill>
                <a:latin typeface="Montserrat"/>
                <a:ea typeface="Montserrat"/>
                <a:cs typeface="Montserrat"/>
                <a:sym typeface="Montserrat"/>
              </a:rPr>
              <a:t>Cid Torquato</a:t>
            </a:r>
            <a:endParaRPr sz="1100">
              <a:solidFill>
                <a:srgbClr val="FFFFFF"/>
              </a:solidFill>
              <a:latin typeface="Montserrat"/>
              <a:ea typeface="Montserrat"/>
              <a:cs typeface="Montserrat"/>
              <a:sym typeface="Montserrat"/>
            </a:endParaRPr>
          </a:p>
          <a:p>
            <a:pPr indent="0" lvl="0" marL="0" rtl="0" algn="r">
              <a:lnSpc>
                <a:spcPct val="115000"/>
              </a:lnSpc>
              <a:spcBef>
                <a:spcPts val="0"/>
              </a:spcBef>
              <a:spcAft>
                <a:spcPts val="0"/>
              </a:spcAft>
              <a:buNone/>
            </a:pPr>
            <a:r>
              <a:rPr b="1" lang="en" sz="1100">
                <a:solidFill>
                  <a:srgbClr val="FFFFFF"/>
                </a:solidFill>
                <a:latin typeface="Montserrat"/>
                <a:ea typeface="Montserrat"/>
                <a:cs typeface="Montserrat"/>
                <a:sym typeface="Montserrat"/>
              </a:rPr>
              <a:t>Municipal Secretary of Persons with Disabilities from the City of Sao Paulo</a:t>
            </a:r>
            <a:endParaRPr b="1" sz="1100">
              <a:solidFill>
                <a:srgbClr val="FFFFFF"/>
              </a:solidFill>
              <a:latin typeface="Montserrat"/>
              <a:ea typeface="Montserrat"/>
              <a:cs typeface="Montserrat"/>
              <a:sym typeface="Montserrat"/>
            </a:endParaRPr>
          </a:p>
        </p:txBody>
      </p:sp>
      <p:pic>
        <p:nvPicPr>
          <p:cNvPr id="378" name="Google Shape;378;p64" title="South american man in gray sweater in front of flags of Brazil and the City of Sao Paolo"/>
          <p:cNvPicPr preferRelativeResize="0"/>
          <p:nvPr/>
        </p:nvPicPr>
        <p:blipFill rotWithShape="1">
          <a:blip r:embed="rId3">
            <a:alphaModFix/>
          </a:blip>
          <a:srcRect b="0" l="0" r="0" t="32935"/>
          <a:stretch/>
        </p:blipFill>
        <p:spPr>
          <a:xfrm>
            <a:off x="7085100" y="3038950"/>
            <a:ext cx="1665900" cy="1661700"/>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5"/>
          <p:cNvSpPr txBox="1"/>
          <p:nvPr/>
        </p:nvSpPr>
        <p:spPr>
          <a:xfrm>
            <a:off x="96150" y="628125"/>
            <a:ext cx="2053500" cy="465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Global</a:t>
            </a:r>
            <a:br>
              <a:rPr lang="en" sz="1800">
                <a:solidFill>
                  <a:srgbClr val="741B47"/>
                </a:solidFill>
                <a:latin typeface="Montserrat Medium"/>
                <a:ea typeface="Montserrat Medium"/>
                <a:cs typeface="Montserrat Medium"/>
                <a:sym typeface="Montserrat Medium"/>
              </a:rPr>
            </a:br>
            <a:r>
              <a:rPr lang="en" sz="1800">
                <a:solidFill>
                  <a:srgbClr val="741B47"/>
                </a:solidFill>
                <a:latin typeface="Montserrat Medium"/>
                <a:ea typeface="Montserrat Medium"/>
                <a:cs typeface="Montserrat Medium"/>
                <a:sym typeface="Montserrat Medium"/>
              </a:rPr>
              <a:t>agreements on disability</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84" name="Google Shape;384;p65"/>
          <p:cNvSpPr txBox="1"/>
          <p:nvPr>
            <p:ph idx="1"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The UNCRPD has a stand-alone article on Accessibility – Article 9, as well as a number of other provisions on detailed guidance on measures that States shall take to advance accessibility. These include Article 19 on living independently and being included in the community, Article 20 on personal mobility, and Article 21 on freedom of expression and access to information.</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People with disabilities have the same needs as non-disabled people to access education, employment, health, and well-being, for economic and social security, to learn and develop skills, and to live in their communities. To the greatest extent possible, these needs must be met within existing mainstream programs and services, not in specialized or segregated settings. </a:t>
            </a:r>
            <a:endParaRPr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cxnSp>
        <p:nvCxnSpPr>
          <p:cNvPr id="385" name="Google Shape;385;p65"/>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386" name="Google Shape;386;p65"/>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6"/>
          <p:cNvSpPr txBox="1"/>
          <p:nvPr/>
        </p:nvSpPr>
        <p:spPr>
          <a:xfrm>
            <a:off x="96150" y="628125"/>
            <a:ext cx="2053500" cy="465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Haben Girma accessibility and overcoming barriers</a:t>
            </a:r>
            <a:endParaRPr sz="1800">
              <a:solidFill>
                <a:srgbClr val="741B47"/>
              </a:solidFill>
              <a:latin typeface="Montserrat Medium"/>
              <a:ea typeface="Montserrat Medium"/>
              <a:cs typeface="Montserrat Medium"/>
              <a:sym typeface="Montserrat Medium"/>
            </a:endParaRPr>
          </a:p>
          <a:p>
            <a:pPr indent="0" lvl="0" marL="0" rtl="0" algn="l">
              <a:lnSpc>
                <a:spcPct val="100000"/>
              </a:lnSpc>
              <a:spcBef>
                <a:spcPts val="300"/>
              </a:spcBef>
              <a:spcAft>
                <a:spcPts val="0"/>
              </a:spcAft>
              <a:buNone/>
            </a:pPr>
            <a:r>
              <a:t/>
            </a:r>
            <a:endParaRPr sz="1800">
              <a:solidFill>
                <a:srgbClr val="741B47"/>
              </a:solidFill>
              <a:latin typeface="Montserrat Medium"/>
              <a:ea typeface="Montserrat Medium"/>
              <a:cs typeface="Montserrat Medium"/>
              <a:sym typeface="Montserrat Medium"/>
            </a:endParaRPr>
          </a:p>
        </p:txBody>
      </p:sp>
      <p:sp>
        <p:nvSpPr>
          <p:cNvPr id="392" name="Google Shape;392;p66"/>
          <p:cNvSpPr txBox="1"/>
          <p:nvPr>
            <p:ph idx="1"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Haben Girma - accessibility and overcoming barriers</a:t>
            </a:r>
            <a:endParaRPr b="1" sz="1300">
              <a:solidFill>
                <a:schemeClr val="dk1"/>
              </a:solidFill>
              <a:latin typeface="Montserrat"/>
              <a:ea typeface="Montserrat"/>
              <a:cs typeface="Montserrat"/>
              <a:sym typeface="Montserrat"/>
            </a:endParaRPr>
          </a:p>
          <a:p>
            <a:pPr indent="0" lvl="0" marL="0" rtl="0" algn="just">
              <a:spcBef>
                <a:spcPts val="30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Haben Girma is an award-winning author and attorney. She was the first deaf-blind student to graduate from Harvard Law School. Her work as an accessibility advocate was recognized by President Barack Obama. Haben also surfs, dances salsa, and travels around the world. She wants to live in a world where her feats aren’t heroic, but normal. As you watch the video, pay attention to how she moves and communicates with the aid of devices, interpreters, assistants, and a service animal.</a:t>
            </a:r>
            <a:endParaRPr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sz="1300">
              <a:solidFill>
                <a:schemeClr val="dk1"/>
              </a:solidFill>
              <a:latin typeface="Montserrat"/>
              <a:ea typeface="Montserrat"/>
              <a:cs typeface="Montserrat"/>
              <a:sym typeface="Montserrat"/>
            </a:endParaRPr>
          </a:p>
        </p:txBody>
      </p:sp>
      <p:cxnSp>
        <p:nvCxnSpPr>
          <p:cNvPr id="393" name="Google Shape;393;p66"/>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394" name="Google Shape;394;p66"/>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7"/>
          <p:cNvSpPr/>
          <p:nvPr/>
        </p:nvSpPr>
        <p:spPr>
          <a:xfrm>
            <a:off x="0" y="0"/>
            <a:ext cx="2071800" cy="51435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7"/>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7"/>
          <p:cNvSpPr txBox="1"/>
          <p:nvPr/>
        </p:nvSpPr>
        <p:spPr>
          <a:xfrm>
            <a:off x="303325" y="473102"/>
            <a:ext cx="1447200" cy="12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lt1"/>
                </a:solidFill>
                <a:latin typeface="Montserrat"/>
                <a:ea typeface="Montserrat"/>
                <a:cs typeface="Montserrat"/>
                <a:sym typeface="Montserrat"/>
              </a:rPr>
              <a:t>1.4</a:t>
            </a:r>
            <a:endParaRPr b="1" sz="5500">
              <a:solidFill>
                <a:schemeClr val="lt1"/>
              </a:solidFill>
              <a:latin typeface="Montserrat"/>
              <a:ea typeface="Montserrat"/>
              <a:cs typeface="Montserrat"/>
              <a:sym typeface="Montserrat"/>
            </a:endParaRPr>
          </a:p>
        </p:txBody>
      </p:sp>
      <p:sp>
        <p:nvSpPr>
          <p:cNvPr id="402" name="Google Shape;402;p67"/>
          <p:cNvSpPr txBox="1"/>
          <p:nvPr>
            <p:ph idx="1" type="body"/>
          </p:nvPr>
        </p:nvSpPr>
        <p:spPr>
          <a:xfrm>
            <a:off x="2490000" y="2134750"/>
            <a:ext cx="6408900" cy="2812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This Lesson provides further detailed information and resources for readers looking to expand their knowledge of inclusive public policies.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rPr lang="en" sz="1300">
                <a:solidFill>
                  <a:schemeClr val="dk1"/>
                </a:solidFill>
                <a:latin typeface="Montserrat"/>
                <a:ea typeface="Montserrat"/>
                <a:cs typeface="Montserrat"/>
                <a:sym typeface="Montserrat"/>
              </a:rPr>
              <a:t>Social inclusion covers a range of policies aimed at promoting equal opportunities, maintaining social cohesion, building social capital, and minimizing social exclusion. It is more than an ideological goal - it has to lead to inclusive policies and practices that promote disability-inclusive development.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p:txBody>
      </p:sp>
      <p:sp>
        <p:nvSpPr>
          <p:cNvPr id="403" name="Google Shape;403;p67"/>
          <p:cNvSpPr txBox="1"/>
          <p:nvPr/>
        </p:nvSpPr>
        <p:spPr>
          <a:xfrm>
            <a:off x="2490000" y="517950"/>
            <a:ext cx="6194100" cy="1232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400"/>
              </a:spcBef>
              <a:spcAft>
                <a:spcPts val="0"/>
              </a:spcAft>
              <a:buNone/>
            </a:pPr>
            <a:r>
              <a:rPr b="1" lang="en" sz="2500">
                <a:solidFill>
                  <a:srgbClr val="741B47"/>
                </a:solidFill>
                <a:latin typeface="Montserrat"/>
                <a:ea typeface="Montserrat"/>
                <a:cs typeface="Montserrat"/>
                <a:sym typeface="Montserrat"/>
              </a:rPr>
              <a:t>Resources for advanced learning</a:t>
            </a:r>
            <a:endParaRPr b="1" sz="2500">
              <a:solidFill>
                <a:srgbClr val="741B47"/>
              </a:solidFill>
              <a:latin typeface="Montserrat"/>
              <a:ea typeface="Montserrat"/>
              <a:cs typeface="Montserrat"/>
              <a:sym typeface="Montserrat"/>
            </a:endParaRPr>
          </a:p>
          <a:p>
            <a:pPr indent="0" lvl="0" marL="0" rtl="0" algn="just">
              <a:lnSpc>
                <a:spcPct val="115000"/>
              </a:lnSpc>
              <a:spcBef>
                <a:spcPts val="1400"/>
              </a:spcBef>
              <a:spcAft>
                <a:spcPts val="0"/>
              </a:spcAft>
              <a:buNone/>
            </a:pPr>
            <a:r>
              <a:t/>
            </a:r>
            <a:endParaRPr b="1" sz="2500">
              <a:solidFill>
                <a:srgbClr val="741B47"/>
              </a:solidFill>
              <a:latin typeface="Montserrat"/>
              <a:ea typeface="Montserrat"/>
              <a:cs typeface="Montserrat"/>
              <a:sym typeface="Montserrat"/>
            </a:endParaRPr>
          </a:p>
          <a:p>
            <a:pPr indent="0" lvl="0" marL="0" rtl="0" algn="l">
              <a:spcBef>
                <a:spcPts val="500"/>
              </a:spcBef>
              <a:spcAft>
                <a:spcPts val="0"/>
              </a:spcAft>
              <a:buNone/>
            </a:pPr>
            <a:r>
              <a:t/>
            </a:r>
            <a:endParaRPr b="1" sz="2500">
              <a:solidFill>
                <a:srgbClr val="741B47"/>
              </a:solidFill>
              <a:latin typeface="Montserrat"/>
              <a:ea typeface="Montserrat"/>
              <a:cs typeface="Montserrat"/>
              <a:sym typeface="Montserrat"/>
            </a:endParaRPr>
          </a:p>
          <a:p>
            <a:pPr indent="0" lvl="0" marL="0" rtl="0" algn="l">
              <a:spcBef>
                <a:spcPts val="0"/>
              </a:spcBef>
              <a:spcAft>
                <a:spcPts val="0"/>
              </a:spcAft>
              <a:buNone/>
            </a:pPr>
            <a:r>
              <a:t/>
            </a:r>
            <a:endParaRPr b="1" sz="2500">
              <a:solidFill>
                <a:srgbClr val="741B47"/>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8"/>
          <p:cNvSpPr txBox="1"/>
          <p:nvPr/>
        </p:nvSpPr>
        <p:spPr>
          <a:xfrm>
            <a:off x="96150" y="780525"/>
            <a:ext cx="2053500" cy="46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741B47"/>
                </a:solidFill>
                <a:latin typeface="Montserrat Medium"/>
                <a:ea typeface="Montserrat Medium"/>
                <a:cs typeface="Montserrat Medium"/>
                <a:sym typeface="Montserrat Medium"/>
              </a:rPr>
              <a:t>Law &amp; Public Policy </a:t>
            </a:r>
            <a:endParaRPr sz="1800">
              <a:solidFill>
                <a:srgbClr val="741B47"/>
              </a:solidFill>
              <a:latin typeface="Montserrat Medium"/>
              <a:ea typeface="Montserrat Medium"/>
              <a:cs typeface="Montserrat Medium"/>
              <a:sym typeface="Montserrat Medium"/>
            </a:endParaRPr>
          </a:p>
        </p:txBody>
      </p:sp>
      <p:sp>
        <p:nvSpPr>
          <p:cNvPr id="409" name="Google Shape;409;p68"/>
          <p:cNvSpPr txBox="1"/>
          <p:nvPr>
            <p:ph idx="1"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300">
                <a:solidFill>
                  <a:schemeClr val="dk1"/>
                </a:solidFill>
                <a:latin typeface="Montserrat"/>
                <a:ea typeface="Montserrat"/>
                <a:cs typeface="Montserrat"/>
                <a:sym typeface="Montserrat"/>
              </a:rPr>
              <a:t>Public policy - </a:t>
            </a:r>
            <a:r>
              <a:rPr lang="en" sz="1300">
                <a:solidFill>
                  <a:schemeClr val="dk1"/>
                </a:solidFill>
                <a:latin typeface="Montserrat"/>
                <a:ea typeface="Montserrat"/>
                <a:cs typeface="Montserrat"/>
                <a:sym typeface="Montserrat"/>
              </a:rPr>
              <a:t>is the body of principles that underpin the operation of legal systems in a state that address the social, moral, and economic values that tie a society together.</a:t>
            </a:r>
            <a:endParaRPr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b="1" sz="1300">
              <a:solidFill>
                <a:schemeClr val="dk1"/>
              </a:solidFill>
              <a:latin typeface="Montserrat"/>
              <a:ea typeface="Montserrat"/>
              <a:cs typeface="Montserrat"/>
              <a:sym typeface="Montserrat"/>
            </a:endParaRPr>
          </a:p>
        </p:txBody>
      </p:sp>
      <p:cxnSp>
        <p:nvCxnSpPr>
          <p:cNvPr id="410" name="Google Shape;410;p68"/>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411" name="Google Shape;411;p68"/>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8"/>
          <p:cNvSpPr txBox="1"/>
          <p:nvPr>
            <p:ph idx="1" type="body"/>
          </p:nvPr>
        </p:nvSpPr>
        <p:spPr>
          <a:xfrm>
            <a:off x="2316900" y="1494000"/>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300">
                <a:solidFill>
                  <a:schemeClr val="dk1"/>
                </a:solidFill>
                <a:latin typeface="Montserrat"/>
                <a:ea typeface="Montserrat"/>
                <a:cs typeface="Montserrat"/>
                <a:sym typeface="Montserrat"/>
              </a:rPr>
              <a:t>Law - </a:t>
            </a:r>
            <a:r>
              <a:rPr lang="en" sz="1300">
                <a:solidFill>
                  <a:schemeClr val="dk1"/>
                </a:solidFill>
                <a:latin typeface="Montserrat"/>
                <a:ea typeface="Montserrat"/>
                <a:cs typeface="Montserrat"/>
                <a:sym typeface="Montserrat"/>
              </a:rPr>
              <a:t>regulates behavior either to reinforce existing social expectations or to encourage constructive change. Laws are most likely to be effective when they are consistent with the most generally accepted societal norms and reflect the collective morality of society.</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b="1" sz="1300">
              <a:solidFill>
                <a:schemeClr val="dk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9"/>
          <p:cNvSpPr txBox="1"/>
          <p:nvPr/>
        </p:nvSpPr>
        <p:spPr>
          <a:xfrm>
            <a:off x="96150" y="780525"/>
            <a:ext cx="2053500" cy="46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741B47"/>
                </a:solidFill>
                <a:latin typeface="Montserrat Medium"/>
                <a:ea typeface="Montserrat Medium"/>
                <a:cs typeface="Montserrat Medium"/>
                <a:sym typeface="Montserrat Medium"/>
              </a:rPr>
              <a:t>International</a:t>
            </a:r>
            <a:endParaRPr sz="1800">
              <a:solidFill>
                <a:srgbClr val="741B47"/>
              </a:solidFill>
              <a:latin typeface="Montserrat Medium"/>
              <a:ea typeface="Montserrat Medium"/>
              <a:cs typeface="Montserrat Medium"/>
              <a:sym typeface="Montserrat Medium"/>
            </a:endParaRPr>
          </a:p>
          <a:p>
            <a:pPr indent="0" lvl="0" marL="0" rtl="0" algn="l">
              <a:spcBef>
                <a:spcPts val="0"/>
              </a:spcBef>
              <a:spcAft>
                <a:spcPts val="0"/>
              </a:spcAft>
              <a:buNone/>
            </a:pPr>
            <a:r>
              <a:rPr lang="en" sz="1800">
                <a:solidFill>
                  <a:srgbClr val="741B47"/>
                </a:solidFill>
                <a:latin typeface="Montserrat Medium"/>
                <a:ea typeface="Montserrat Medium"/>
                <a:cs typeface="Montserrat Medium"/>
                <a:sym typeface="Montserrat Medium"/>
              </a:rPr>
              <a:t>bodies</a:t>
            </a:r>
            <a:endParaRPr sz="1800">
              <a:solidFill>
                <a:srgbClr val="741B47"/>
              </a:solidFill>
              <a:latin typeface="Montserrat Medium"/>
              <a:ea typeface="Montserrat Medium"/>
              <a:cs typeface="Montserrat Medium"/>
              <a:sym typeface="Montserrat Medium"/>
            </a:endParaRPr>
          </a:p>
        </p:txBody>
      </p:sp>
      <p:sp>
        <p:nvSpPr>
          <p:cNvPr id="418" name="Google Shape;418;p69"/>
          <p:cNvSpPr txBox="1"/>
          <p:nvPr>
            <p:ph idx="1"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1300">
                <a:solidFill>
                  <a:schemeClr val="dk1"/>
                </a:solidFill>
                <a:latin typeface="Montserrat"/>
                <a:ea typeface="Montserrat"/>
                <a:cs typeface="Montserrat"/>
                <a:sym typeface="Montserrat"/>
              </a:rPr>
              <a:t>International bodies</a:t>
            </a:r>
            <a:r>
              <a:rPr lang="en" sz="1300">
                <a:solidFill>
                  <a:schemeClr val="dk1"/>
                </a:solidFill>
                <a:latin typeface="Montserrat"/>
                <a:ea typeface="Montserrat"/>
                <a:cs typeface="Montserrat"/>
                <a:sym typeface="Montserrat"/>
              </a:rPr>
              <a:t> - such as the United Nations (UN), international standardization organizations such as the International Organization for Standardization (ISO) or the World Wide Web Consortium (W3C), are also involved setting </a:t>
            </a:r>
            <a:r>
              <a:rPr lang="en" sz="1300">
                <a:solidFill>
                  <a:schemeClr val="dk1"/>
                </a:solidFill>
                <a:latin typeface="Montserrat"/>
                <a:ea typeface="Montserrat"/>
                <a:cs typeface="Montserrat"/>
                <a:sym typeface="Montserrat"/>
              </a:rPr>
              <a:t>standards and shaping policy.</a:t>
            </a:r>
            <a:r>
              <a:rPr lang="en"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rPr lang="en" sz="1300">
                <a:solidFill>
                  <a:schemeClr val="dk1"/>
                </a:solidFill>
                <a:latin typeface="Montserrat"/>
                <a:ea typeface="Montserrat"/>
                <a:cs typeface="Montserrat"/>
                <a:sym typeface="Montserrat"/>
              </a:rPr>
              <a:t>Since many businesses are involved in operations across different countries, these international bodies often set the standard that specific countries follow, such as the UN Convention on the Rights of Persons with Disabilities (UNCRPD).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b="1" sz="1300">
              <a:solidFill>
                <a:schemeClr val="dk1"/>
              </a:solidFill>
              <a:latin typeface="Montserrat"/>
              <a:ea typeface="Montserrat"/>
              <a:cs typeface="Montserrat"/>
              <a:sym typeface="Montserrat"/>
            </a:endParaRPr>
          </a:p>
        </p:txBody>
      </p:sp>
      <p:cxnSp>
        <p:nvCxnSpPr>
          <p:cNvPr id="419" name="Google Shape;419;p69"/>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420" name="Google Shape;420;p69"/>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0"/>
          <p:cNvSpPr txBox="1"/>
          <p:nvPr/>
        </p:nvSpPr>
        <p:spPr>
          <a:xfrm>
            <a:off x="73085" y="572940"/>
            <a:ext cx="2053500" cy="465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Inclusive public policies </a:t>
            </a:r>
            <a:endParaRPr sz="1800">
              <a:solidFill>
                <a:srgbClr val="741B47"/>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800">
              <a:solidFill>
                <a:srgbClr val="660000"/>
              </a:solidFill>
              <a:latin typeface="Montserrat Medium"/>
              <a:ea typeface="Montserrat Medium"/>
              <a:cs typeface="Montserrat Medium"/>
              <a:sym typeface="Montserrat Medium"/>
            </a:endParaRPr>
          </a:p>
        </p:txBody>
      </p:sp>
      <p:sp>
        <p:nvSpPr>
          <p:cNvPr id="426" name="Google Shape;426;p70"/>
          <p:cNvSpPr txBox="1"/>
          <p:nvPr>
            <p:ph idx="1" type="body"/>
          </p:nvPr>
        </p:nvSpPr>
        <p:spPr>
          <a:xfrm>
            <a:off x="2316900" y="551025"/>
            <a:ext cx="6603300" cy="3861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Inclusive public policies must promote:</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Disability inclusive policy - mainstreaming disability in public policy</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Inclusive planning, monitoring, and evaluation</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Inclusive human resource management</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Inclusive programs</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Advocacy on the rights of persons with disabilities</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Building capacity in accessibility and inclusion</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The following links will help you go deeper and learn more about disability rights and justice. We hope you enjoy these and sharing these resources with your networks.</a:t>
            </a:r>
            <a:endParaRPr sz="1300">
              <a:solidFill>
                <a:schemeClr val="dk1"/>
              </a:solidFill>
              <a:latin typeface="Montserrat"/>
              <a:ea typeface="Montserrat"/>
              <a:cs typeface="Montserrat"/>
              <a:sym typeface="Montserrat"/>
            </a:endParaRPr>
          </a:p>
          <a:p>
            <a:pPr indent="0" lvl="0" marL="0" rtl="0" algn="ctr">
              <a:lnSpc>
                <a:spcPct val="100000"/>
              </a:lnSpc>
              <a:spcBef>
                <a:spcPts val="0"/>
              </a:spcBef>
              <a:spcAft>
                <a:spcPts val="1600"/>
              </a:spcAft>
              <a:buNone/>
            </a:pPr>
            <a:r>
              <a:t/>
            </a:r>
            <a:endParaRPr b="1" sz="1300">
              <a:solidFill>
                <a:schemeClr val="dk1"/>
              </a:solidFill>
              <a:latin typeface="Montserrat"/>
              <a:ea typeface="Montserrat"/>
              <a:cs typeface="Montserrat"/>
              <a:sym typeface="Montserrat"/>
            </a:endParaRPr>
          </a:p>
        </p:txBody>
      </p:sp>
      <p:cxnSp>
        <p:nvCxnSpPr>
          <p:cNvPr id="427" name="Google Shape;427;p70"/>
          <p:cNvCxnSpPr/>
          <p:nvPr/>
        </p:nvCxnSpPr>
        <p:spPr>
          <a:xfrm>
            <a:off x="172350" y="703425"/>
            <a:ext cx="1853400" cy="0"/>
          </a:xfrm>
          <a:prstGeom prst="straightConnector1">
            <a:avLst/>
          </a:prstGeom>
          <a:noFill/>
          <a:ln cap="flat" cmpd="sng" w="76200">
            <a:solidFill>
              <a:srgbClr val="E06666"/>
            </a:solidFill>
            <a:prstDash val="solid"/>
            <a:round/>
            <a:headEnd len="med" w="med" type="none"/>
            <a:tailEnd len="med" w="med" type="none"/>
          </a:ln>
        </p:spPr>
      </p:cxnSp>
      <p:sp>
        <p:nvSpPr>
          <p:cNvPr id="428" name="Google Shape;428;p70"/>
          <p:cNvSpPr/>
          <p:nvPr/>
        </p:nvSpPr>
        <p:spPr>
          <a:xfrm>
            <a:off x="-50" y="3842125"/>
            <a:ext cx="9144000" cy="13017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1"/>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FFFFFF"/>
              </a:solidFill>
              <a:latin typeface="Montserrat"/>
              <a:ea typeface="Montserrat"/>
              <a:cs typeface="Montserrat"/>
              <a:sym typeface="Montserrat"/>
            </a:endParaRPr>
          </a:p>
        </p:txBody>
      </p:sp>
      <p:sp>
        <p:nvSpPr>
          <p:cNvPr id="434" name="Google Shape;434;p71"/>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ontserrat"/>
                <a:ea typeface="Montserrat"/>
                <a:cs typeface="Montserrat"/>
                <a:sym typeface="Montserrat"/>
              </a:rPr>
              <a:t>Disability and the rights of persons with disabilities</a:t>
            </a:r>
            <a:endParaRPr b="1" sz="18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3">
                  <a:extLst>
                    <a:ext uri="{A12FA001-AC4F-418D-AE19-62706E023703}">
                      <ahyp:hlinkClr val="tx"/>
                    </a:ext>
                  </a:extLst>
                </a:hlinkClick>
              </a:rPr>
              <a:t>It’s About Ability- UNICEF publication- An explanation of the Convention on the Rights of Persons with Disabilities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4">
                  <a:extLst>
                    <a:ext uri="{A12FA001-AC4F-418D-AE19-62706E023703}">
                      <ahyp:hlinkClr val="tx"/>
                    </a:ext>
                  </a:extLst>
                </a:hlinkClick>
              </a:rPr>
              <a:t>Mainstreaming disability in the post-2015 development agenda</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5">
                  <a:extLst>
                    <a:ext uri="{A12FA001-AC4F-418D-AE19-62706E023703}">
                      <ahyp:hlinkClr val="tx"/>
                    </a:ext>
                  </a:extLst>
                </a:hlinkClick>
              </a:rPr>
              <a:t>Including the rights of persons with disabilities in United Nations programming at the country level</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6">
                  <a:extLst>
                    <a:ext uri="{A12FA001-AC4F-418D-AE19-62706E023703}">
                      <ahyp:hlinkClr val="tx"/>
                    </a:ext>
                  </a:extLst>
                </a:hlinkClick>
              </a:rPr>
              <a:t>Reporting on Disability Guidelines for the media</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7">
                  <a:extLst>
                    <a:ext uri="{A12FA001-AC4F-418D-AE19-62706E023703}">
                      <ahyp:hlinkClr val="tx"/>
                    </a:ext>
                  </a:extLst>
                </a:hlinkClick>
              </a:rPr>
              <a:t>Business as unusual: Making workplaces inclusive of people with disabilities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8">
                  <a:extLst>
                    <a:ext uri="{A12FA001-AC4F-418D-AE19-62706E023703}">
                      <ahyp:hlinkClr val="tx"/>
                    </a:ext>
                  </a:extLst>
                </a:hlinkClick>
              </a:rPr>
              <a:t>Decent work for persons with disabilities: promoting rights in the global development agenda</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9">
                  <a:extLst>
                    <a:ext uri="{A12FA001-AC4F-418D-AE19-62706E023703}">
                      <ahyp:hlinkClr val="tx"/>
                    </a:ext>
                  </a:extLst>
                </a:hlinkClick>
              </a:rPr>
              <a:t>Promoting diversity and inclusion through workplace adjustments: a practical guide</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0">
                  <a:extLst>
                    <a:ext uri="{A12FA001-AC4F-418D-AE19-62706E023703}">
                      <ahyp:hlinkClr val="tx"/>
                    </a:ext>
                  </a:extLst>
                </a:hlinkClick>
              </a:rPr>
              <a:t>WHO World Report on Disability (2011)</a:t>
            </a:r>
            <a:r>
              <a:rPr lang="en" sz="1300">
                <a:solidFill>
                  <a:srgbClr val="FFFFFF"/>
                </a:solidFill>
                <a:latin typeface="Montserrat"/>
                <a:ea typeface="Montserrat"/>
                <a:cs typeface="Montserrat"/>
                <a:sym typeface="Montserrat"/>
              </a:rPr>
              <a:t> </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1">
                  <a:extLst>
                    <a:ext uri="{A12FA001-AC4F-418D-AE19-62706E023703}">
                      <ahyp:hlinkClr val="tx"/>
                    </a:ext>
                  </a:extLst>
                </a:hlinkClick>
              </a:rPr>
              <a:t>UCLG Policy Paper on Inclusive &amp; Accessible Cities (2019)</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2">
                  <a:extLst>
                    <a:ext uri="{A12FA001-AC4F-418D-AE19-62706E023703}">
                      <ahyp:hlinkClr val="tx"/>
                    </a:ext>
                  </a:extLst>
                </a:hlinkClick>
              </a:rPr>
              <a:t>The Inclusion Imperative – An Action-Oriented Guidebook for City Leaders and Advocates</a:t>
            </a:r>
            <a:endParaRPr sz="13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1800">
              <a:solidFill>
                <a:srgbClr val="FFFFFF"/>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2"/>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FFFFFF"/>
              </a:solidFill>
              <a:latin typeface="Montserrat"/>
              <a:ea typeface="Montserrat"/>
              <a:cs typeface="Montserrat"/>
              <a:sym typeface="Montserrat"/>
            </a:endParaRPr>
          </a:p>
        </p:txBody>
      </p:sp>
      <p:sp>
        <p:nvSpPr>
          <p:cNvPr id="440" name="Google Shape;440;p72"/>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Montserrat"/>
                <a:ea typeface="Montserrat"/>
                <a:cs typeface="Montserrat"/>
                <a:sym typeface="Montserrat"/>
              </a:rPr>
              <a:t>International frameworks on disability</a:t>
            </a:r>
            <a:endParaRPr b="1" sz="20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3">
                  <a:extLst>
                    <a:ext uri="{A12FA001-AC4F-418D-AE19-62706E023703}">
                      <ahyp:hlinkClr val="tx"/>
                    </a:ext>
                  </a:extLst>
                </a:hlinkClick>
              </a:rPr>
              <a:t>Status of Ratifications to the CRPD and Ratifications and Signatures of the CRPD and Optional Protocol</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4">
                  <a:extLst>
                    <a:ext uri="{A12FA001-AC4F-418D-AE19-62706E023703}">
                      <ahyp:hlinkClr val="tx"/>
                    </a:ext>
                  </a:extLst>
                </a:hlinkClick>
              </a:rPr>
              <a:t>Full text of the UNCRPD</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5">
                  <a:extLst>
                    <a:ext uri="{A12FA001-AC4F-418D-AE19-62706E023703}">
                      <ahyp:hlinkClr val="tx"/>
                    </a:ext>
                  </a:extLst>
                </a:hlinkClick>
              </a:rPr>
              <a:t>Conference of States parties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6">
                  <a:extLst>
                    <a:ext uri="{A12FA001-AC4F-418D-AE19-62706E023703}">
                      <ahyp:hlinkClr val="tx"/>
                    </a:ext>
                  </a:extLst>
                </a:hlinkClick>
              </a:rPr>
              <a:t>Committee on the Rights of Persons with Disabilities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7">
                  <a:extLst>
                    <a:ext uri="{A12FA001-AC4F-418D-AE19-62706E023703}">
                      <ahyp:hlinkClr val="tx"/>
                    </a:ext>
                  </a:extLst>
                </a:hlinkClick>
              </a:rPr>
              <a:t>Presidents’ Council on Disability Inclusion in Philanthropy</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8">
                  <a:extLst>
                    <a:ext uri="{A12FA001-AC4F-418D-AE19-62706E023703}">
                      <ahyp:hlinkClr val="tx"/>
                    </a:ext>
                  </a:extLst>
                </a:hlinkClick>
              </a:rPr>
              <a:t>Infographic on the CRPD and the COSP </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9">
                  <a:extLst>
                    <a:ext uri="{A12FA001-AC4F-418D-AE19-62706E023703}">
                      <ahyp:hlinkClr val="tx"/>
                    </a:ext>
                  </a:extLst>
                </a:hlinkClick>
              </a:rPr>
              <a:t>The Convention in Brief</a:t>
            </a:r>
            <a:endParaRPr sz="1300">
              <a:solidFill>
                <a:srgbClr val="FFFFFF"/>
              </a:solidFill>
              <a:latin typeface="Montserrat"/>
              <a:ea typeface="Montserrat"/>
              <a:cs typeface="Montserrat"/>
              <a:sym typeface="Montserrat"/>
            </a:endParaRPr>
          </a:p>
          <a:p>
            <a:pPr indent="-311150" lvl="1" marL="9144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0">
                  <a:extLst>
                    <a:ext uri="{A12FA001-AC4F-418D-AE19-62706E023703}">
                      <ahyp:hlinkClr val="tx"/>
                    </a:ext>
                  </a:extLst>
                </a:hlinkClick>
              </a:rPr>
              <a:t>Guiding Principles of the Convention</a:t>
            </a:r>
            <a:endParaRPr sz="1300">
              <a:solidFill>
                <a:srgbClr val="FFFFFF"/>
              </a:solidFill>
              <a:latin typeface="Montserrat"/>
              <a:ea typeface="Montserrat"/>
              <a:cs typeface="Montserrat"/>
              <a:sym typeface="Montserrat"/>
            </a:endParaRPr>
          </a:p>
          <a:p>
            <a:pPr indent="-311150" lvl="1" marL="9144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1">
                  <a:extLst>
                    <a:ext uri="{A12FA001-AC4F-418D-AE19-62706E023703}">
                      <ahyp:hlinkClr val="tx"/>
                    </a:ext>
                  </a:extLst>
                </a:hlinkClick>
              </a:rPr>
              <a:t>Entry into Force</a:t>
            </a:r>
            <a:endParaRPr sz="1300">
              <a:solidFill>
                <a:srgbClr val="FFFFFF"/>
              </a:solidFill>
              <a:latin typeface="Montserrat"/>
              <a:ea typeface="Montserrat"/>
              <a:cs typeface="Montserrat"/>
              <a:sym typeface="Montserrat"/>
            </a:endParaRPr>
          </a:p>
          <a:p>
            <a:pPr indent="-311150" lvl="1" marL="9144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2">
                  <a:extLst>
                    <a:ext uri="{A12FA001-AC4F-418D-AE19-62706E023703}">
                      <ahyp:hlinkClr val="tx"/>
                    </a:ext>
                  </a:extLst>
                </a:hlinkClick>
              </a:rPr>
              <a:t>Monitoring of Implementation</a:t>
            </a:r>
            <a:endParaRPr sz="1300">
              <a:solidFill>
                <a:srgbClr val="FFFFFF"/>
              </a:solidFill>
              <a:latin typeface="Montserrat"/>
              <a:ea typeface="Montserrat"/>
              <a:cs typeface="Montserrat"/>
              <a:sym typeface="Montserrat"/>
            </a:endParaRPr>
          </a:p>
          <a:p>
            <a:pPr indent="-311150" lvl="1" marL="9144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3">
                  <a:extLst>
                    <a:ext uri="{A12FA001-AC4F-418D-AE19-62706E023703}">
                      <ahyp:hlinkClr val="tx"/>
                    </a:ext>
                  </a:extLst>
                </a:hlinkClick>
              </a:rPr>
              <a:t>Powerpoint presentation</a:t>
            </a:r>
            <a:endParaRPr sz="1500">
              <a:solidFill>
                <a:srgbClr val="FFFFFF"/>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6"/>
          <p:cNvSpPr txBox="1"/>
          <p:nvPr>
            <p:ph idx="4294967295" type="body"/>
          </p:nvPr>
        </p:nvSpPr>
        <p:spPr>
          <a:xfrm>
            <a:off x="2316900" y="551025"/>
            <a:ext cx="6603300" cy="3552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When viewing the video, focus on answering the following questions:</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rPr>
              <a:t>What does justice have to do with disability?</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chemeClr val="dk1"/>
              </a:solidFill>
              <a:highlight>
                <a:srgbClr val="00FF00"/>
              </a:highlight>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rPr>
              <a:t>Why is the charity model potentially harmful to persons with disabilities?</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chemeClr val="dk1"/>
              </a:solidFill>
              <a:highlight>
                <a:srgbClr val="00FF00"/>
              </a:highlight>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rPr>
              <a:t>How the modern views of disability began to take shape around the world?</a:t>
            </a:r>
            <a:endParaRPr sz="1300">
              <a:solidFill>
                <a:schemeClr val="dk1"/>
              </a:solidFill>
            </a:endParaRPr>
          </a:p>
          <a:p>
            <a:pPr indent="0" lvl="0" marL="457200" rtl="0" algn="just">
              <a:spcBef>
                <a:spcPts val="1000"/>
              </a:spcBef>
              <a:spcAft>
                <a:spcPts val="0"/>
              </a:spcAft>
              <a:buNone/>
            </a:pPr>
            <a:r>
              <a:t/>
            </a:r>
            <a:endParaRPr sz="1300">
              <a:solidFill>
                <a:schemeClr val="dk1"/>
              </a:solidFill>
            </a:endParaRPr>
          </a:p>
          <a:p>
            <a:pPr indent="0" lvl="0" marL="457200" rtl="0" algn="just">
              <a:spcBef>
                <a:spcPts val="0"/>
              </a:spcBef>
              <a:spcAft>
                <a:spcPts val="0"/>
              </a:spcAft>
              <a:buNone/>
            </a:pPr>
            <a:r>
              <a:t/>
            </a:r>
            <a:endParaRPr sz="1300">
              <a:solidFill>
                <a:schemeClr val="dk1"/>
              </a:solidFill>
              <a:highlight>
                <a:srgbClr val="00FF00"/>
              </a:highlight>
              <a:latin typeface="Montserrat"/>
              <a:ea typeface="Montserrat"/>
              <a:cs typeface="Montserrat"/>
              <a:sym typeface="Montserrat"/>
            </a:endParaRPr>
          </a:p>
        </p:txBody>
      </p:sp>
      <p:sp>
        <p:nvSpPr>
          <p:cNvPr id="254" name="Google Shape;254;p46"/>
          <p:cNvSpPr txBox="1"/>
          <p:nvPr>
            <p:ph type="title"/>
          </p:nvPr>
        </p:nvSpPr>
        <p:spPr>
          <a:xfrm>
            <a:off x="172350" y="862225"/>
            <a:ext cx="2155500" cy="5175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Essential Question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3"/>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FFFFFF"/>
              </a:solidFill>
              <a:latin typeface="Montserrat"/>
              <a:ea typeface="Montserrat"/>
              <a:cs typeface="Montserrat"/>
              <a:sym typeface="Montserrat"/>
            </a:endParaRPr>
          </a:p>
        </p:txBody>
      </p:sp>
      <p:sp>
        <p:nvSpPr>
          <p:cNvPr id="446" name="Google Shape;446;p73"/>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Montserrat"/>
                <a:ea typeface="Montserrat"/>
                <a:cs typeface="Montserrat"/>
                <a:sym typeface="Montserrat"/>
              </a:rPr>
              <a:t>International frameworks on disability</a:t>
            </a:r>
            <a:endParaRPr b="1" sz="20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3">
                  <a:extLst>
                    <a:ext uri="{A12FA001-AC4F-418D-AE19-62706E023703}">
                      <ahyp:hlinkClr val="tx"/>
                    </a:ext>
                  </a:extLst>
                </a:hlinkClick>
              </a:rPr>
              <a:t>Status of Ratifications to the CRPD and Ratifications and Signatures of the CRPD and Optional Protocol</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4">
                  <a:extLst>
                    <a:ext uri="{A12FA001-AC4F-418D-AE19-62706E023703}">
                      <ahyp:hlinkClr val="tx"/>
                    </a:ext>
                  </a:extLst>
                </a:hlinkClick>
              </a:rPr>
              <a:t>Full text of the UNCRPD</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5">
                  <a:extLst>
                    <a:ext uri="{A12FA001-AC4F-418D-AE19-62706E023703}">
                      <ahyp:hlinkClr val="tx"/>
                    </a:ext>
                  </a:extLst>
                </a:hlinkClick>
              </a:rPr>
              <a:t>Conference of States parties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6">
                  <a:extLst>
                    <a:ext uri="{A12FA001-AC4F-418D-AE19-62706E023703}">
                      <ahyp:hlinkClr val="tx"/>
                    </a:ext>
                  </a:extLst>
                </a:hlinkClick>
              </a:rPr>
              <a:t>Committee on the Rights of Persons with Disabilities</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7">
                  <a:extLst>
                    <a:ext uri="{A12FA001-AC4F-418D-AE19-62706E023703}">
                      <ahyp:hlinkClr val="tx"/>
                    </a:ext>
                  </a:extLst>
                </a:hlinkClick>
              </a:rPr>
              <a:t>Presidents’ Council on Disability Inclusion in Philanthropy</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8">
                  <a:extLst>
                    <a:ext uri="{A12FA001-AC4F-418D-AE19-62706E023703}">
                      <ahyp:hlinkClr val="tx"/>
                    </a:ext>
                  </a:extLst>
                </a:hlinkClick>
              </a:rPr>
              <a:t>Infographic on the CRPD and the COSP </a:t>
            </a:r>
            <a:endParaRPr sz="1300">
              <a:solidFill>
                <a:srgbClr val="FFFFFF"/>
              </a:solidFill>
              <a:latin typeface="Montserrat"/>
              <a:ea typeface="Montserrat"/>
              <a:cs typeface="Montserrat"/>
              <a:sym typeface="Montserrat"/>
            </a:endParaRPr>
          </a:p>
          <a:p>
            <a:pPr indent="-311150" lvl="0" marL="4572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9">
                  <a:extLst>
                    <a:ext uri="{A12FA001-AC4F-418D-AE19-62706E023703}">
                      <ahyp:hlinkClr val="tx"/>
                    </a:ext>
                  </a:extLst>
                </a:hlinkClick>
              </a:rPr>
              <a:t>The Convention in Brief</a:t>
            </a:r>
            <a:endParaRPr sz="1300">
              <a:solidFill>
                <a:srgbClr val="FFFFFF"/>
              </a:solidFill>
              <a:latin typeface="Montserrat"/>
              <a:ea typeface="Montserrat"/>
              <a:cs typeface="Montserrat"/>
              <a:sym typeface="Montserrat"/>
            </a:endParaRPr>
          </a:p>
          <a:p>
            <a:pPr indent="-311150" lvl="1" marL="9144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0">
                  <a:extLst>
                    <a:ext uri="{A12FA001-AC4F-418D-AE19-62706E023703}">
                      <ahyp:hlinkClr val="tx"/>
                    </a:ext>
                  </a:extLst>
                </a:hlinkClick>
              </a:rPr>
              <a:t>Guiding Principles of the Convention</a:t>
            </a:r>
            <a:endParaRPr sz="1300">
              <a:solidFill>
                <a:srgbClr val="FFFFFF"/>
              </a:solidFill>
              <a:latin typeface="Montserrat"/>
              <a:ea typeface="Montserrat"/>
              <a:cs typeface="Montserrat"/>
              <a:sym typeface="Montserrat"/>
            </a:endParaRPr>
          </a:p>
          <a:p>
            <a:pPr indent="-311150" lvl="1" marL="9144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1">
                  <a:extLst>
                    <a:ext uri="{A12FA001-AC4F-418D-AE19-62706E023703}">
                      <ahyp:hlinkClr val="tx"/>
                    </a:ext>
                  </a:extLst>
                </a:hlinkClick>
              </a:rPr>
              <a:t>Entry into Force</a:t>
            </a:r>
            <a:endParaRPr sz="1300">
              <a:solidFill>
                <a:srgbClr val="FFFFFF"/>
              </a:solidFill>
              <a:latin typeface="Montserrat"/>
              <a:ea typeface="Montserrat"/>
              <a:cs typeface="Montserrat"/>
              <a:sym typeface="Montserrat"/>
            </a:endParaRPr>
          </a:p>
          <a:p>
            <a:pPr indent="-311150" lvl="1" marL="9144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2">
                  <a:extLst>
                    <a:ext uri="{A12FA001-AC4F-418D-AE19-62706E023703}">
                      <ahyp:hlinkClr val="tx"/>
                    </a:ext>
                  </a:extLst>
                </a:hlinkClick>
              </a:rPr>
              <a:t>Monitoring of Implementation</a:t>
            </a:r>
            <a:endParaRPr sz="1300">
              <a:solidFill>
                <a:srgbClr val="FFFFFF"/>
              </a:solidFill>
              <a:latin typeface="Montserrat"/>
              <a:ea typeface="Montserrat"/>
              <a:cs typeface="Montserrat"/>
              <a:sym typeface="Montserrat"/>
            </a:endParaRPr>
          </a:p>
          <a:p>
            <a:pPr indent="-311150" lvl="1" marL="914400" rtl="0" algn="l">
              <a:lnSpc>
                <a:spcPct val="115000"/>
              </a:lnSpc>
              <a:spcBef>
                <a:spcPts val="0"/>
              </a:spcBef>
              <a:spcAft>
                <a:spcPts val="0"/>
              </a:spcAft>
              <a:buClr>
                <a:srgbClr val="FFFFFF"/>
              </a:buClr>
              <a:buSzPts val="1300"/>
              <a:buFont typeface="Montserrat"/>
              <a:buChar char="○"/>
            </a:pPr>
            <a:r>
              <a:rPr lang="en" sz="1300" u="sng">
                <a:solidFill>
                  <a:srgbClr val="FFFFFF"/>
                </a:solidFill>
                <a:latin typeface="Montserrat"/>
                <a:ea typeface="Montserrat"/>
                <a:cs typeface="Montserrat"/>
                <a:sym typeface="Montserrat"/>
                <a:hlinkClick r:id="rId13">
                  <a:extLst>
                    <a:ext uri="{A12FA001-AC4F-418D-AE19-62706E023703}">
                      <ahyp:hlinkClr val="tx"/>
                    </a:ext>
                  </a:extLst>
                </a:hlinkClick>
              </a:rPr>
              <a:t>Powerpoint presentation</a:t>
            </a:r>
            <a:endParaRPr sz="1500">
              <a:solidFill>
                <a:srgbClr val="FFFFFF"/>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4"/>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FFFFFF"/>
              </a:solidFill>
              <a:latin typeface="Montserrat"/>
              <a:ea typeface="Montserrat"/>
              <a:cs typeface="Montserrat"/>
              <a:sym typeface="Montserrat"/>
            </a:endParaRPr>
          </a:p>
        </p:txBody>
      </p:sp>
      <p:sp>
        <p:nvSpPr>
          <p:cNvPr id="452" name="Google Shape;452;p74"/>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2000">
                <a:solidFill>
                  <a:srgbClr val="FFFFFF"/>
                </a:solidFill>
                <a:latin typeface="Montserrat"/>
                <a:ea typeface="Montserrat"/>
                <a:cs typeface="Montserrat"/>
                <a:sym typeface="Montserrat"/>
              </a:rPr>
              <a:t>Media and communications</a:t>
            </a:r>
            <a:endParaRPr b="1" sz="20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3">
                  <a:extLst>
                    <a:ext uri="{A12FA001-AC4F-418D-AE19-62706E023703}">
                      <ahyp:hlinkClr val="tx"/>
                    </a:ext>
                  </a:extLst>
                </a:hlinkClick>
              </a:rPr>
              <a:t>Disability Rights Education Defense Fund: Doing Disability Justice</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4">
                  <a:extLst>
                    <a:ext uri="{A12FA001-AC4F-418D-AE19-62706E023703}">
                      <ahyp:hlinkClr val="tx"/>
                    </a:ext>
                  </a:extLst>
                </a:hlinkClick>
              </a:rPr>
              <a:t>Disability and the Media: Promoting an accurate image and enhancing the voice of persons with disabilities in the media</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5">
                  <a:extLst>
                    <a:ext uri="{A12FA001-AC4F-418D-AE19-62706E023703}">
                      <ahyp:hlinkClr val="tx"/>
                    </a:ext>
                  </a:extLst>
                </a:hlinkClick>
              </a:rPr>
              <a:t>Changing Attitudes Changing the World: Media’s Portrayal of People with Intellectual Disabilities</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6">
                  <a:extLst>
                    <a:ext uri="{A12FA001-AC4F-418D-AE19-62706E023703}">
                      <ahyp:hlinkClr val="tx"/>
                    </a:ext>
                  </a:extLst>
                </a:hlinkClick>
              </a:rPr>
              <a:t>Guidelines: How to Write and Report About People with Disabilities </a:t>
            </a:r>
            <a:endParaRPr sz="1100" u="sng">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7">
                  <a:extLst>
                    <a:ext uri="{A12FA001-AC4F-418D-AE19-62706E023703}">
                      <ahyp:hlinkClr val="tx"/>
                    </a:ext>
                  </a:extLst>
                </a:hlinkClick>
              </a:rPr>
              <a:t>Creature Discomforts by Leonard Cheshire Disability</a:t>
            </a:r>
            <a:endParaRPr sz="1100" u="sng">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8">
                  <a:extLst>
                    <a:ext uri="{A12FA001-AC4F-418D-AE19-62706E023703}">
                      <ahyp:hlinkClr val="tx"/>
                    </a:ext>
                  </a:extLst>
                </a:hlinkClick>
              </a:rPr>
              <a:t>Eliminating Offensive Terms about People With Disabilities (Style guide and Terms To Avoid When Writing About Disability)</a:t>
            </a:r>
            <a:endParaRPr sz="1100" u="sng">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9">
                  <a:extLst>
                    <a:ext uri="{A12FA001-AC4F-418D-AE19-62706E023703}">
                      <ahyp:hlinkClr val="tx"/>
                    </a:ext>
                  </a:extLst>
                </a:hlinkClick>
              </a:rPr>
              <a:t>Media Representation of Disabled People</a:t>
            </a:r>
            <a:endParaRPr sz="1300">
              <a:solidFill>
                <a:srgbClr val="FFFFFF"/>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5"/>
          <p:cNvSpPr txBox="1"/>
          <p:nvPr/>
        </p:nvSpPr>
        <p:spPr>
          <a:xfrm rot="-5400000">
            <a:off x="-1127867" y="2646450"/>
            <a:ext cx="2937000" cy="83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n" sz="4000">
                <a:solidFill>
                  <a:srgbClr val="FFFFFF"/>
                </a:solidFill>
                <a:latin typeface="Montserrat"/>
                <a:ea typeface="Montserrat"/>
                <a:cs typeface="Montserrat"/>
                <a:sym typeface="Montserrat"/>
              </a:rPr>
              <a:t>Resources</a:t>
            </a:r>
            <a:endParaRPr b="1" sz="4000">
              <a:solidFill>
                <a:srgbClr val="FFFFFF"/>
              </a:solidFill>
              <a:latin typeface="Montserrat"/>
              <a:ea typeface="Montserrat"/>
              <a:cs typeface="Montserrat"/>
              <a:sym typeface="Montserrat"/>
            </a:endParaRPr>
          </a:p>
          <a:p>
            <a:pPr indent="0" lvl="0" marL="0" rtl="0" algn="l">
              <a:spcBef>
                <a:spcPts val="300"/>
              </a:spcBef>
              <a:spcAft>
                <a:spcPts val="0"/>
              </a:spcAft>
              <a:buNone/>
            </a:pPr>
            <a:r>
              <a:t/>
            </a:r>
            <a:endParaRPr b="1" sz="4000">
              <a:solidFill>
                <a:srgbClr val="FFFFFF"/>
              </a:solidFill>
              <a:latin typeface="Montserrat"/>
              <a:ea typeface="Montserrat"/>
              <a:cs typeface="Montserrat"/>
              <a:sym typeface="Montserrat"/>
            </a:endParaRPr>
          </a:p>
        </p:txBody>
      </p:sp>
      <p:sp>
        <p:nvSpPr>
          <p:cNvPr id="458" name="Google Shape;458;p75"/>
          <p:cNvSpPr txBox="1"/>
          <p:nvPr/>
        </p:nvSpPr>
        <p:spPr>
          <a:xfrm>
            <a:off x="1561175" y="376350"/>
            <a:ext cx="6941700" cy="353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FFFFFF"/>
                </a:solidFill>
                <a:latin typeface="Montserrat"/>
                <a:ea typeface="Montserrat"/>
                <a:cs typeface="Montserrat"/>
                <a:sym typeface="Montserrat"/>
              </a:rPr>
              <a:t>Human rights and disability rights</a:t>
            </a:r>
            <a:endParaRPr b="1" sz="20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8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3">
                  <a:extLst>
                    <a:ext uri="{A12FA001-AC4F-418D-AE19-62706E023703}">
                      <ahyp:hlinkClr val="tx"/>
                    </a:ext>
                  </a:extLst>
                </a:hlinkClick>
              </a:rPr>
              <a:t>Civil and Political Rights</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4">
                  <a:extLst>
                    <a:ext uri="{A12FA001-AC4F-418D-AE19-62706E023703}">
                      <ahyp:hlinkClr val="tx"/>
                    </a:ext>
                  </a:extLst>
                </a:hlinkClick>
              </a:rPr>
              <a:t>Learning about human rights and disability</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5">
                  <a:extLst>
                    <a:ext uri="{A12FA001-AC4F-418D-AE19-62706E023703}">
                      <ahyp:hlinkClr val="tx"/>
                    </a:ext>
                  </a:extLst>
                </a:hlinkClick>
              </a:rPr>
              <a:t>Relationship between Development and Human Rights</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6">
                  <a:extLst>
                    <a:ext uri="{A12FA001-AC4F-418D-AE19-62706E023703}">
                      <ahyp:hlinkClr val="tx"/>
                    </a:ext>
                  </a:extLst>
                </a:hlinkClick>
              </a:rPr>
              <a:t>The current use and future potential of United Nations human rights instruments in the context of disability by the United Nations, 2002)</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7">
                  <a:extLst>
                    <a:ext uri="{A12FA001-AC4F-418D-AE19-62706E023703}">
                      <ahyp:hlinkClr val="tx"/>
                    </a:ext>
                  </a:extLst>
                </a:hlinkClick>
              </a:rPr>
              <a:t>Human Rights of Persons with Disabilities in Europe and the Commonwealth of Independent States: Guide, Monjurul Kabir, and Arkadi Toritsyn. UNDP, 2013.</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8">
                  <a:extLst>
                    <a:ext uri="{A12FA001-AC4F-418D-AE19-62706E023703}">
                      <ahyp:hlinkClr val="tx"/>
                    </a:ext>
                  </a:extLst>
                </a:hlinkClick>
              </a:rPr>
              <a:t>Human Rights. YES! Action and Advocacy on the Rights of Persons with Disabilities</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9">
                  <a:extLst>
                    <a:ext uri="{A12FA001-AC4F-418D-AE19-62706E023703}">
                      <ahyp:hlinkClr val="tx"/>
                    </a:ext>
                  </a:extLst>
                </a:hlinkClick>
              </a:rPr>
              <a:t>Training Manual on the Human Rights of Persons with Disabilities</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10">
                  <a:extLst>
                    <a:ext uri="{A12FA001-AC4F-418D-AE19-62706E023703}">
                      <ahyp:hlinkClr val="tx"/>
                    </a:ext>
                  </a:extLst>
                </a:hlinkClick>
              </a:rPr>
              <a:t>Report of the UNHCR  for Human Rights on progress in the implementation of the recommendations contained in the study on the human rights of persons with disabilities</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11">
                  <a:extLst>
                    <a:ext uri="{A12FA001-AC4F-418D-AE19-62706E023703}">
                      <ahyp:hlinkClr val="tx"/>
                    </a:ext>
                  </a:extLst>
                </a:hlinkClick>
              </a:rPr>
              <a:t>Human rights and disability by Handicap International</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12">
                  <a:extLst>
                    <a:ext uri="{A12FA001-AC4F-418D-AE19-62706E023703}">
                      <ahyp:hlinkClr val="tx"/>
                    </a:ext>
                  </a:extLst>
                </a:hlinkClick>
              </a:rPr>
              <a:t>The human rights-based approach to relief and development by Handicap International</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13">
                  <a:extLst>
                    <a:ext uri="{A12FA001-AC4F-418D-AE19-62706E023703}">
                      <ahyp:hlinkClr val="tx"/>
                    </a:ext>
                  </a:extLst>
                </a:hlinkClick>
              </a:rPr>
              <a:t>We Have Human Rights: A human rights handbook for people with developmental disabilities by Harvard Project on Disability, 2008</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u="sng">
                <a:solidFill>
                  <a:srgbClr val="FFFFFF"/>
                </a:solidFill>
                <a:latin typeface="Montserrat"/>
                <a:ea typeface="Montserrat"/>
                <a:cs typeface="Montserrat"/>
                <a:sym typeface="Montserrat"/>
                <a:hlinkClick r:id="rId14">
                  <a:extLst>
                    <a:ext uri="{A12FA001-AC4F-418D-AE19-62706E023703}">
                      <ahyp:hlinkClr val="tx"/>
                    </a:ext>
                  </a:extLst>
                </a:hlinkClick>
              </a:rPr>
              <a:t>Reporting on Disability - Guidelines for the media by ILO</a:t>
            </a:r>
            <a:endParaRPr sz="1100">
              <a:solidFill>
                <a:srgbClr val="FFFFFF"/>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FFFFFF"/>
              </a:buClr>
              <a:buSzPts val="1100"/>
              <a:buFont typeface="Montserrat"/>
              <a:buChar char="●"/>
            </a:pPr>
            <a:r>
              <a:rPr lang="en" sz="1100">
                <a:solidFill>
                  <a:srgbClr val="FFFFFF"/>
                </a:solidFill>
                <a:latin typeface="Montserrat"/>
                <a:ea typeface="Montserrat"/>
                <a:cs typeface="Montserrat"/>
                <a:sym typeface="Montserrat"/>
              </a:rPr>
              <a:t>GSDRC Topic Guide on </a:t>
            </a:r>
            <a:r>
              <a:rPr lang="en" sz="1100" u="sng">
                <a:solidFill>
                  <a:srgbClr val="FFFFFF"/>
                </a:solidFill>
                <a:latin typeface="Montserrat"/>
                <a:ea typeface="Montserrat"/>
                <a:cs typeface="Montserrat"/>
                <a:sym typeface="Montserrat"/>
                <a:hlinkClick r:id="rId15">
                  <a:extLst>
                    <a:ext uri="{A12FA001-AC4F-418D-AE19-62706E023703}">
                      <ahyp:hlinkClr val="tx"/>
                    </a:ext>
                  </a:extLst>
                </a:hlinkClick>
              </a:rPr>
              <a:t>Disability inclusion for Development Practitioners </a:t>
            </a:r>
            <a:endParaRPr sz="1100">
              <a:solidFill>
                <a:srgbClr val="FFFFFF"/>
              </a:solidFill>
              <a:latin typeface="Montserrat"/>
              <a:ea typeface="Montserrat"/>
              <a:cs typeface="Montserrat"/>
              <a:sym typeface="Montserrat"/>
            </a:endParaRPr>
          </a:p>
        </p:txBody>
      </p:sp>
      <p:sp>
        <p:nvSpPr>
          <p:cNvPr id="459" name="Google Shape;459;p75"/>
          <p:cNvSpPr txBox="1"/>
          <p:nvPr/>
        </p:nvSpPr>
        <p:spPr>
          <a:xfrm>
            <a:off x="1860275" y="4546375"/>
            <a:ext cx="6642600" cy="41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FFFFFF"/>
                </a:solidFill>
                <a:latin typeface="Montserrat"/>
                <a:ea typeface="Montserrat"/>
                <a:cs typeface="Montserrat"/>
                <a:sym typeface="Montserrat"/>
              </a:rPr>
              <a:t>You may consider sharing more resources with us on </a:t>
            </a:r>
            <a:r>
              <a:rPr lang="en" sz="1100" u="sng">
                <a:solidFill>
                  <a:srgbClr val="FFFFFF"/>
                </a:solidFill>
                <a:latin typeface="Montserrat"/>
                <a:ea typeface="Montserrat"/>
                <a:cs typeface="Montserrat"/>
                <a:sym typeface="Montserrat"/>
                <a:hlinkClick r:id="rId16">
                  <a:extLst>
                    <a:ext uri="{A12FA001-AC4F-418D-AE19-62706E023703}">
                      <ahyp:hlinkClr val="tx"/>
                    </a:ext>
                  </a:extLst>
                </a:hlinkClick>
              </a:rPr>
              <a:t>learning@worldenabled.org</a:t>
            </a:r>
            <a:endParaRPr sz="1100">
              <a:solidFill>
                <a:srgbClr val="FFFFFF"/>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6"/>
          <p:cNvSpPr/>
          <p:nvPr/>
        </p:nvSpPr>
        <p:spPr>
          <a:xfrm flipH="1">
            <a:off x="5791200" y="0"/>
            <a:ext cx="3400200" cy="5129700"/>
          </a:xfrm>
          <a:prstGeom prst="rect">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6"/>
          <p:cNvSpPr/>
          <p:nvPr/>
        </p:nvSpPr>
        <p:spPr>
          <a:xfrm>
            <a:off x="-546720" y="230650"/>
            <a:ext cx="4906200" cy="5652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457200" lvl="0" marL="0" rtl="0" algn="l">
              <a:lnSpc>
                <a:spcPct val="90000"/>
              </a:lnSpc>
              <a:spcBef>
                <a:spcPts val="0"/>
              </a:spcBef>
              <a:spcAft>
                <a:spcPts val="0"/>
              </a:spcAft>
              <a:buNone/>
            </a:pPr>
            <a:r>
              <a:rPr b="1" lang="en" sz="2800">
                <a:solidFill>
                  <a:srgbClr val="660000"/>
                </a:solidFill>
                <a:latin typeface="Montserrat"/>
                <a:ea typeface="Montserrat"/>
                <a:cs typeface="Montserrat"/>
                <a:sym typeface="Montserrat"/>
              </a:rPr>
              <a:t>   City </a:t>
            </a:r>
            <a:r>
              <a:rPr b="1" lang="en" sz="2800">
                <a:solidFill>
                  <a:srgbClr val="660000"/>
                </a:solidFill>
                <a:latin typeface="Montserrat"/>
                <a:ea typeface="Montserrat"/>
                <a:cs typeface="Montserrat"/>
                <a:sym typeface="Montserrat"/>
              </a:rPr>
              <a:t>Best Practices </a:t>
            </a:r>
            <a:endParaRPr>
              <a:solidFill>
                <a:srgbClr val="660000"/>
              </a:solidFill>
            </a:endParaRPr>
          </a:p>
        </p:txBody>
      </p:sp>
      <p:sp>
        <p:nvSpPr>
          <p:cNvPr id="466" name="Google Shape;466;p76"/>
          <p:cNvSpPr txBox="1"/>
          <p:nvPr/>
        </p:nvSpPr>
        <p:spPr>
          <a:xfrm>
            <a:off x="193700" y="1171575"/>
            <a:ext cx="4133400" cy="3823800"/>
          </a:xfrm>
          <a:prstGeom prst="rect">
            <a:avLst/>
          </a:prstGeom>
          <a:noFill/>
          <a:ln>
            <a:noFill/>
          </a:ln>
        </p:spPr>
        <p:txBody>
          <a:bodyPr anchorCtr="0" anchor="t" bIns="68575" lIns="68575" spcFirstLastPara="1" rIns="68575" wrap="square" tIns="68575">
            <a:noAutofit/>
          </a:bodyPr>
          <a:lstStyle/>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There are more than 85 million PWDs in Latin America (LA), of which half are over the age of 60. Existing problems with </a:t>
            </a:r>
            <a:r>
              <a:rPr b="1" lang="en" sz="1200">
                <a:solidFill>
                  <a:srgbClr val="FFFFFF"/>
                </a:solidFill>
                <a:latin typeface="Montserrat"/>
                <a:ea typeface="Montserrat"/>
                <a:cs typeface="Montserrat"/>
                <a:sym typeface="Montserrat"/>
              </a:rPr>
              <a:t>inequality</a:t>
            </a:r>
            <a:r>
              <a:rPr lang="en" sz="1200">
                <a:solidFill>
                  <a:srgbClr val="FFFFFF"/>
                </a:solidFill>
                <a:latin typeface="Montserrat"/>
                <a:ea typeface="Montserrat"/>
                <a:cs typeface="Montserrat"/>
                <a:sym typeface="Montserrat"/>
              </a:rPr>
              <a:t> across LA  are being reinforced by the COVID-19 pandemic. </a:t>
            </a:r>
            <a:endParaRPr sz="1200">
              <a:solidFill>
                <a:srgbClr val="FFFFFF"/>
              </a:solidFill>
              <a:latin typeface="Montserrat"/>
              <a:ea typeface="Montserrat"/>
              <a:cs typeface="Montserrat"/>
              <a:sym typeface="Montserrat"/>
            </a:endParaRPr>
          </a:p>
          <a:p>
            <a:pPr indent="-241300" lvl="0" marL="342900" rtl="0" algn="l">
              <a:lnSpc>
                <a:spcPct val="100000"/>
              </a:lnSpc>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This pandemic has resulted in major socioeconomic impacts and inequalities in LA. The crisis has highlighted the need to be able to maintain continuity of service provision.</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There is also </a:t>
            </a:r>
            <a:r>
              <a:rPr b="1" lang="en" sz="1200">
                <a:solidFill>
                  <a:srgbClr val="FFFFFF"/>
                </a:solidFill>
                <a:latin typeface="Montserrat"/>
                <a:ea typeface="Montserrat"/>
                <a:cs typeface="Montserrat"/>
                <a:sym typeface="Montserrat"/>
              </a:rPr>
              <a:t>lack of accessible information</a:t>
            </a:r>
            <a:r>
              <a:rPr lang="en" sz="1200">
                <a:solidFill>
                  <a:srgbClr val="FFFFFF"/>
                </a:solidFill>
                <a:latin typeface="Montserrat"/>
                <a:ea typeface="Montserrat"/>
                <a:cs typeface="Montserrat"/>
                <a:sym typeface="Montserrat"/>
              </a:rPr>
              <a:t> and more than 85 percent of PWDs are not aware of the programs that are available to them. </a:t>
            </a:r>
            <a:endParaRPr sz="1200">
              <a:solidFill>
                <a:srgbClr val="FFFFFF"/>
              </a:solidFill>
              <a:latin typeface="Montserrat"/>
              <a:ea typeface="Montserrat"/>
              <a:cs typeface="Montserrat"/>
              <a:sym typeface="Montserrat"/>
            </a:endParaRPr>
          </a:p>
          <a:p>
            <a:pPr indent="-241300" lvl="0" marL="342900" rtl="0" algn="l">
              <a:spcBef>
                <a:spcPts val="800"/>
              </a:spcBef>
              <a:spcAft>
                <a:spcPts val="0"/>
              </a:spcAft>
              <a:buClr>
                <a:srgbClr val="FFFFFF"/>
              </a:buClr>
              <a:buSzPts val="1200"/>
              <a:buFont typeface="Montserrat"/>
              <a:buChar char="●"/>
            </a:pPr>
            <a:r>
              <a:rPr lang="en" sz="1200">
                <a:solidFill>
                  <a:srgbClr val="FFFFFF"/>
                </a:solidFill>
                <a:latin typeface="Montserrat"/>
                <a:ea typeface="Montserrat"/>
                <a:cs typeface="Montserrat"/>
                <a:sym typeface="Montserrat"/>
              </a:rPr>
              <a:t>Prolonged periods of quarantine also expose many of society’s most vulnerable to increased rates of</a:t>
            </a:r>
            <a:r>
              <a:rPr b="1" lang="en" sz="1200">
                <a:solidFill>
                  <a:srgbClr val="FFFFFF"/>
                </a:solidFill>
                <a:latin typeface="Montserrat"/>
                <a:ea typeface="Montserrat"/>
                <a:cs typeface="Montserrat"/>
                <a:sym typeface="Montserrat"/>
              </a:rPr>
              <a:t> physical </a:t>
            </a:r>
            <a:r>
              <a:rPr lang="en" sz="1200">
                <a:solidFill>
                  <a:srgbClr val="FFFFFF"/>
                </a:solidFill>
                <a:latin typeface="Montserrat"/>
                <a:ea typeface="Montserrat"/>
                <a:cs typeface="Montserrat"/>
                <a:sym typeface="Montserrat"/>
              </a:rPr>
              <a:t>or </a:t>
            </a:r>
            <a:r>
              <a:rPr b="1" lang="en" sz="1200">
                <a:solidFill>
                  <a:srgbClr val="FFFFFF"/>
                </a:solidFill>
                <a:latin typeface="Montserrat"/>
                <a:ea typeface="Montserrat"/>
                <a:cs typeface="Montserrat"/>
                <a:sym typeface="Montserrat"/>
              </a:rPr>
              <a:t>sexual violence</a:t>
            </a:r>
            <a:r>
              <a:rPr lang="en" sz="1200">
                <a:solidFill>
                  <a:srgbClr val="FFFFFF"/>
                </a:solidFill>
                <a:latin typeface="Montserrat"/>
                <a:ea typeface="Montserrat"/>
                <a:cs typeface="Montserrat"/>
                <a:sym typeface="Montserrat"/>
              </a:rPr>
              <a:t>. </a:t>
            </a:r>
            <a:endParaRPr sz="1200">
              <a:solidFill>
                <a:srgbClr val="FFFFFF"/>
              </a:solidFill>
              <a:latin typeface="Montserrat"/>
              <a:ea typeface="Montserrat"/>
              <a:cs typeface="Montserrat"/>
              <a:sym typeface="Montserrat"/>
            </a:endParaRPr>
          </a:p>
          <a:p>
            <a:pPr indent="0" lvl="0" marL="342900" rtl="0" algn="l">
              <a:spcBef>
                <a:spcPts val="800"/>
              </a:spcBef>
              <a:spcAft>
                <a:spcPts val="0"/>
              </a:spcAft>
              <a:buNone/>
            </a:pPr>
            <a:r>
              <a:t/>
            </a:r>
            <a:endParaRPr sz="12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900">
              <a:solidFill>
                <a:srgbClr val="FFFFFF"/>
              </a:solidFill>
              <a:latin typeface="Calibri"/>
              <a:ea typeface="Calibri"/>
              <a:cs typeface="Calibri"/>
              <a:sym typeface="Calibri"/>
            </a:endParaRPr>
          </a:p>
        </p:txBody>
      </p:sp>
      <p:sp>
        <p:nvSpPr>
          <p:cNvPr id="467" name="Google Shape;467;p76"/>
          <p:cNvSpPr txBox="1"/>
          <p:nvPr/>
        </p:nvSpPr>
        <p:spPr>
          <a:xfrm>
            <a:off x="6115050" y="3333750"/>
            <a:ext cx="2816700" cy="9498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i="1" lang="en" sz="1200">
                <a:solidFill>
                  <a:srgbClr val="FFFFFF"/>
                </a:solidFill>
                <a:latin typeface="Montserrat"/>
                <a:ea typeface="Montserrat"/>
                <a:cs typeface="Montserrat"/>
                <a:sym typeface="Montserrat"/>
              </a:rPr>
              <a:t>      “What is needed in the face of this pandemic is an unprecedented response, an inclusive response. One that is dependent on an iron political will.”</a:t>
            </a:r>
            <a:endParaRPr i="1" sz="1200">
              <a:solidFill>
                <a:srgbClr val="FFFFFF"/>
              </a:solidFill>
              <a:latin typeface="Montserrat"/>
              <a:ea typeface="Montserrat"/>
              <a:cs typeface="Montserrat"/>
              <a:sym typeface="Montserrat"/>
            </a:endParaRPr>
          </a:p>
          <a:p>
            <a:pPr indent="0" lvl="0" marL="342900" rtl="0" algn="r">
              <a:lnSpc>
                <a:spcPct val="138000"/>
              </a:lnSpc>
              <a:spcBef>
                <a:spcPts val="0"/>
              </a:spcBef>
              <a:spcAft>
                <a:spcPts val="0"/>
              </a:spcAft>
              <a:buNone/>
            </a:pPr>
            <a:r>
              <a:t/>
            </a:r>
            <a:endParaRPr sz="300">
              <a:solidFill>
                <a:srgbClr val="FFFFFF"/>
              </a:solidFill>
              <a:latin typeface="Montserrat"/>
              <a:ea typeface="Montserrat"/>
              <a:cs typeface="Montserrat"/>
              <a:sym typeface="Montserrat"/>
            </a:endParaRPr>
          </a:p>
          <a:p>
            <a:pPr indent="0" lvl="0" marL="342900" rtl="0" algn="r">
              <a:lnSpc>
                <a:spcPct val="138000"/>
              </a:lnSpc>
              <a:spcBef>
                <a:spcPts val="0"/>
              </a:spcBef>
              <a:spcAft>
                <a:spcPts val="0"/>
              </a:spcAft>
              <a:buNone/>
            </a:pPr>
            <a:r>
              <a:rPr b="1" lang="en" sz="1200">
                <a:solidFill>
                  <a:srgbClr val="FFFFFF"/>
                </a:solidFill>
                <a:latin typeface="Montserrat"/>
                <a:ea typeface="Montserrat"/>
                <a:cs typeface="Montserrat"/>
                <a:sym typeface="Montserrat"/>
              </a:rPr>
              <a:t>María Soledad Cisternas - UN Special Envoy</a:t>
            </a:r>
            <a:endParaRPr b="1" sz="1000">
              <a:solidFill>
                <a:srgbClr val="FFFFFF"/>
              </a:solidFill>
            </a:endParaRPr>
          </a:p>
          <a:p>
            <a:pPr indent="0" lvl="0" marL="0" rtl="0" algn="r">
              <a:spcBef>
                <a:spcPts val="0"/>
              </a:spcBef>
              <a:spcAft>
                <a:spcPts val="0"/>
              </a:spcAft>
              <a:buNone/>
            </a:pPr>
            <a:r>
              <a:t/>
            </a:r>
            <a:endParaRPr>
              <a:solidFill>
                <a:srgbClr val="FFFFFF"/>
              </a:solidFill>
              <a:latin typeface="Montserrat"/>
              <a:ea typeface="Montserrat"/>
              <a:cs typeface="Montserrat"/>
              <a:sym typeface="Montserrat"/>
            </a:endParaRPr>
          </a:p>
          <a:p>
            <a:pPr indent="0" lvl="0" marL="0" rtl="0" algn="r">
              <a:spcBef>
                <a:spcPts val="0"/>
              </a:spcBef>
              <a:spcAft>
                <a:spcPts val="0"/>
              </a:spcAft>
              <a:buNone/>
            </a:pPr>
            <a:r>
              <a:rPr lang="en">
                <a:solidFill>
                  <a:srgbClr val="FFFFFF"/>
                </a:solidFill>
                <a:latin typeface="Montserrat"/>
                <a:ea typeface="Montserrat"/>
                <a:cs typeface="Montserrat"/>
                <a:sym typeface="Montserrat"/>
              </a:rPr>
              <a:t> </a:t>
            </a:r>
            <a:endParaRPr>
              <a:solidFill>
                <a:srgbClr val="FFFFFF"/>
              </a:solidFill>
              <a:latin typeface="Montserrat"/>
              <a:ea typeface="Montserrat"/>
              <a:cs typeface="Montserrat"/>
              <a:sym typeface="Montserrat"/>
            </a:endParaRPr>
          </a:p>
        </p:txBody>
      </p:sp>
      <p:pic>
        <p:nvPicPr>
          <p:cNvPr id="468" name="Google Shape;468;p76" title="Maria Soledad Cisternas Reyes is the UN Special Envoy for Accessibility. She is Latin Ameican woman with brown hair, she is wearing a white blouse. She is holding her hand up and speaking at a podium at the UN General Assembly."/>
          <p:cNvPicPr preferRelativeResize="0"/>
          <p:nvPr/>
        </p:nvPicPr>
        <p:blipFill rotWithShape="1">
          <a:blip r:embed="rId3">
            <a:alphaModFix/>
          </a:blip>
          <a:srcRect b="0" l="19509" r="32367" t="0"/>
          <a:stretch/>
        </p:blipFill>
        <p:spPr>
          <a:xfrm>
            <a:off x="6661011" y="948250"/>
            <a:ext cx="2218500" cy="2304900"/>
          </a:xfrm>
          <a:prstGeom prst="ellipse">
            <a:avLst/>
          </a:prstGeom>
          <a:noFill/>
          <a:ln>
            <a:noFill/>
          </a:ln>
        </p:spPr>
      </p:pic>
      <p:sp>
        <p:nvSpPr>
          <p:cNvPr id="469" name="Google Shape;469;p76"/>
          <p:cNvSpPr txBox="1"/>
          <p:nvPr/>
        </p:nvSpPr>
        <p:spPr>
          <a:xfrm>
            <a:off x="5526000" y="260800"/>
            <a:ext cx="3321000" cy="15612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i="1" lang="en" sz="1500">
                <a:solidFill>
                  <a:srgbClr val="FFFFFF"/>
                </a:solidFill>
                <a:latin typeface="Montserrat"/>
                <a:ea typeface="Montserrat"/>
                <a:cs typeface="Montserrat"/>
                <a:sym typeface="Montserrat"/>
              </a:rPr>
              <a:t>Perspectives from Latin America</a:t>
            </a:r>
            <a:endParaRPr i="1" sz="1500">
              <a:solidFill>
                <a:srgbClr val="FFFFFF"/>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7"/>
          <p:cNvSpPr/>
          <p:nvPr/>
        </p:nvSpPr>
        <p:spPr>
          <a:xfrm flipH="1">
            <a:off x="5791200" y="0"/>
            <a:ext cx="3400200" cy="5129700"/>
          </a:xfrm>
          <a:prstGeom prst="rect">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77"/>
          <p:cNvSpPr txBox="1"/>
          <p:nvPr/>
        </p:nvSpPr>
        <p:spPr>
          <a:xfrm>
            <a:off x="5830797" y="3440225"/>
            <a:ext cx="3179100" cy="652500"/>
          </a:xfrm>
          <a:prstGeom prst="rect">
            <a:avLst/>
          </a:prstGeom>
          <a:noFill/>
          <a:ln>
            <a:noFill/>
          </a:ln>
        </p:spPr>
        <p:txBody>
          <a:bodyPr anchorCtr="0" anchor="t" bIns="68575" lIns="68575" spcFirstLastPara="1" rIns="68575" wrap="square" tIns="68575">
            <a:noAutofit/>
          </a:bodyPr>
          <a:lstStyle/>
          <a:p>
            <a:pPr indent="0" lvl="0" marL="0" rtl="0" algn="r">
              <a:spcBef>
                <a:spcPts val="0"/>
              </a:spcBef>
              <a:spcAft>
                <a:spcPts val="0"/>
              </a:spcAft>
              <a:buNone/>
            </a:pPr>
            <a:r>
              <a:rPr i="1" lang="en" sz="1100">
                <a:solidFill>
                  <a:srgbClr val="FFFFFF"/>
                </a:solidFill>
                <a:latin typeface="Montserrat"/>
                <a:ea typeface="Montserrat"/>
                <a:cs typeface="Montserrat"/>
                <a:sym typeface="Montserrat"/>
              </a:rPr>
              <a:t>      “What is needed in the face of this pandemic is an unprecedented response, an inclusive response. </a:t>
            </a:r>
            <a:endParaRPr i="1" sz="1100">
              <a:solidFill>
                <a:srgbClr val="FFFFFF"/>
              </a:solidFill>
              <a:latin typeface="Montserrat"/>
              <a:ea typeface="Montserrat"/>
              <a:cs typeface="Montserrat"/>
              <a:sym typeface="Montserrat"/>
            </a:endParaRPr>
          </a:p>
          <a:p>
            <a:pPr indent="0" lvl="0" marL="0" rtl="0" algn="r">
              <a:spcBef>
                <a:spcPts val="0"/>
              </a:spcBef>
              <a:spcAft>
                <a:spcPts val="0"/>
              </a:spcAft>
              <a:buNone/>
            </a:pPr>
            <a:r>
              <a:rPr i="1" lang="en" sz="1100">
                <a:solidFill>
                  <a:srgbClr val="FFFFFF"/>
                </a:solidFill>
                <a:latin typeface="Montserrat"/>
                <a:ea typeface="Montserrat"/>
                <a:cs typeface="Montserrat"/>
                <a:sym typeface="Montserrat"/>
              </a:rPr>
              <a:t>One that is dependent on an iron political will.”</a:t>
            </a:r>
            <a:endParaRPr i="1" sz="1100">
              <a:solidFill>
                <a:srgbClr val="FFFFFF"/>
              </a:solidFill>
              <a:latin typeface="Montserrat"/>
              <a:ea typeface="Montserrat"/>
              <a:cs typeface="Montserrat"/>
              <a:sym typeface="Montserrat"/>
            </a:endParaRPr>
          </a:p>
          <a:p>
            <a:pPr indent="0" lvl="0" marL="342900" rtl="0" algn="r">
              <a:lnSpc>
                <a:spcPct val="138000"/>
              </a:lnSpc>
              <a:spcBef>
                <a:spcPts val="0"/>
              </a:spcBef>
              <a:spcAft>
                <a:spcPts val="0"/>
              </a:spcAft>
              <a:buNone/>
            </a:pPr>
            <a:r>
              <a:t/>
            </a:r>
            <a:endParaRPr sz="300">
              <a:solidFill>
                <a:srgbClr val="FFFFFF"/>
              </a:solidFill>
              <a:latin typeface="Montserrat"/>
              <a:ea typeface="Montserrat"/>
              <a:cs typeface="Montserrat"/>
              <a:sym typeface="Montserrat"/>
            </a:endParaRPr>
          </a:p>
          <a:p>
            <a:pPr indent="0" lvl="0" marL="342900" rtl="0" algn="r">
              <a:lnSpc>
                <a:spcPct val="138000"/>
              </a:lnSpc>
              <a:spcBef>
                <a:spcPts val="0"/>
              </a:spcBef>
              <a:spcAft>
                <a:spcPts val="0"/>
              </a:spcAft>
              <a:buNone/>
            </a:pPr>
            <a:r>
              <a:rPr b="1" lang="en" sz="1100">
                <a:solidFill>
                  <a:srgbClr val="FFFFFF"/>
                </a:solidFill>
                <a:latin typeface="Montserrat"/>
                <a:ea typeface="Montserrat"/>
                <a:cs typeface="Montserrat"/>
                <a:sym typeface="Montserrat"/>
              </a:rPr>
              <a:t>María Soledad Cisternas</a:t>
            </a:r>
            <a:br>
              <a:rPr b="1" lang="en" sz="1100">
                <a:solidFill>
                  <a:srgbClr val="FFFFFF"/>
                </a:solidFill>
                <a:latin typeface="Montserrat"/>
                <a:ea typeface="Montserrat"/>
                <a:cs typeface="Montserrat"/>
                <a:sym typeface="Montserrat"/>
              </a:rPr>
            </a:br>
            <a:r>
              <a:rPr b="1" lang="en" sz="1100">
                <a:solidFill>
                  <a:srgbClr val="FFFFFF"/>
                </a:solidFill>
                <a:latin typeface="Montserrat"/>
                <a:ea typeface="Montserrat"/>
                <a:cs typeface="Montserrat"/>
                <a:sym typeface="Montserrat"/>
              </a:rPr>
              <a:t>UN Special Envoy</a:t>
            </a:r>
            <a:r>
              <a:rPr b="1" lang="en" sz="1100">
                <a:solidFill>
                  <a:srgbClr val="FFFFFF"/>
                </a:solidFill>
              </a:rPr>
              <a:t> on Accessibility</a:t>
            </a:r>
            <a:endParaRPr sz="1100">
              <a:solidFill>
                <a:srgbClr val="FFFFFF"/>
              </a:solidFill>
              <a:latin typeface="Montserrat"/>
              <a:ea typeface="Montserrat"/>
              <a:cs typeface="Montserrat"/>
              <a:sym typeface="Montserrat"/>
            </a:endParaRPr>
          </a:p>
        </p:txBody>
      </p:sp>
      <p:sp>
        <p:nvSpPr>
          <p:cNvPr id="476" name="Google Shape;476;p77"/>
          <p:cNvSpPr txBox="1"/>
          <p:nvPr/>
        </p:nvSpPr>
        <p:spPr>
          <a:xfrm>
            <a:off x="107963" y="951019"/>
            <a:ext cx="4557900" cy="3740100"/>
          </a:xfrm>
          <a:prstGeom prst="rect">
            <a:avLst/>
          </a:prstGeom>
          <a:noFill/>
          <a:ln>
            <a:noFill/>
          </a:ln>
        </p:spPr>
        <p:txBody>
          <a:bodyPr anchorCtr="0" anchor="t" bIns="68575" lIns="68575" spcFirstLastPara="1" rIns="68575" wrap="square" tIns="68575">
            <a:noAutofit/>
          </a:bodyPr>
          <a:lstStyle/>
          <a:p>
            <a:pPr indent="0" lvl="0" marL="0" rtl="0" algn="l">
              <a:lnSpc>
                <a:spcPct val="100000"/>
              </a:lnSpc>
              <a:spcBef>
                <a:spcPts val="0"/>
              </a:spcBef>
              <a:spcAft>
                <a:spcPts val="0"/>
              </a:spcAft>
              <a:buNone/>
            </a:pPr>
            <a:r>
              <a:rPr lang="en" sz="1200">
                <a:solidFill>
                  <a:srgbClr val="FFFFFF"/>
                </a:solidFill>
                <a:latin typeface="Montserrat"/>
                <a:ea typeface="Montserrat"/>
                <a:cs typeface="Montserrat"/>
                <a:sym typeface="Montserrat"/>
              </a:rPr>
              <a:t>Governments in Latin America need to ensure a </a:t>
            </a:r>
            <a:r>
              <a:rPr b="1" lang="en" sz="1200">
                <a:solidFill>
                  <a:srgbClr val="FFFFFF"/>
                </a:solidFill>
                <a:latin typeface="Montserrat"/>
                <a:ea typeface="Montserrat"/>
                <a:cs typeface="Montserrat"/>
                <a:sym typeface="Montserrat"/>
              </a:rPr>
              <a:t>rights based approach</a:t>
            </a:r>
            <a:r>
              <a:rPr lang="en" sz="1200">
                <a:solidFill>
                  <a:srgbClr val="FFFFFF"/>
                </a:solidFill>
                <a:latin typeface="Montserrat"/>
                <a:ea typeface="Montserrat"/>
                <a:cs typeface="Montserrat"/>
                <a:sym typeface="Montserrat"/>
              </a:rPr>
              <a:t> is used. Measures must include:</a:t>
            </a:r>
            <a:endParaRPr sz="1200">
              <a:solidFill>
                <a:srgbClr val="FFFFFF"/>
              </a:solidFill>
              <a:latin typeface="Montserrat"/>
              <a:ea typeface="Montserrat"/>
              <a:cs typeface="Montserrat"/>
              <a:sym typeface="Montserrat"/>
            </a:endParaRPr>
          </a:p>
          <a:p>
            <a:pPr indent="-215900" lvl="0" marL="342900" rtl="0" algn="l">
              <a:lnSpc>
                <a:spcPct val="100000"/>
              </a:lnSpc>
              <a:spcBef>
                <a:spcPts val="800"/>
              </a:spcBef>
              <a:spcAft>
                <a:spcPts val="0"/>
              </a:spcAft>
              <a:buClr>
                <a:srgbClr val="FFFFFF"/>
              </a:buClr>
              <a:buSzPts val="800"/>
              <a:buChar char="●"/>
            </a:pPr>
            <a:r>
              <a:rPr lang="en" sz="1200">
                <a:solidFill>
                  <a:srgbClr val="FFFFFF"/>
                </a:solidFill>
                <a:latin typeface="Montserrat"/>
                <a:ea typeface="Montserrat"/>
                <a:cs typeface="Montserrat"/>
                <a:sym typeface="Montserrat"/>
              </a:rPr>
              <a:t>Promote  resilience and equality of cities</a:t>
            </a:r>
            <a:endParaRPr sz="1200">
              <a:solidFill>
                <a:srgbClr val="FFFFFF"/>
              </a:solidFill>
              <a:latin typeface="Montserrat"/>
              <a:ea typeface="Montserrat"/>
              <a:cs typeface="Montserrat"/>
              <a:sym typeface="Montserrat"/>
            </a:endParaRPr>
          </a:p>
          <a:p>
            <a:pPr indent="-215900" lvl="0" marL="342900" rtl="0" algn="l">
              <a:lnSpc>
                <a:spcPct val="100000"/>
              </a:lnSpc>
              <a:spcBef>
                <a:spcPts val="800"/>
              </a:spcBef>
              <a:spcAft>
                <a:spcPts val="0"/>
              </a:spcAft>
              <a:buClr>
                <a:srgbClr val="FFFFFF"/>
              </a:buClr>
              <a:buSzPts val="800"/>
              <a:buChar char="●"/>
            </a:pPr>
            <a:r>
              <a:rPr lang="en" sz="1200">
                <a:solidFill>
                  <a:srgbClr val="FFFFFF"/>
                </a:solidFill>
                <a:latin typeface="Montserrat"/>
                <a:ea typeface="Montserrat"/>
                <a:cs typeface="Montserrat"/>
                <a:sym typeface="Montserrat"/>
              </a:rPr>
              <a:t>Prioritize actions that protect the population living on the streets, the elderly and PWDs</a:t>
            </a:r>
            <a:endParaRPr sz="1200">
              <a:solidFill>
                <a:srgbClr val="FFFFFF"/>
              </a:solidFill>
              <a:latin typeface="Montserrat"/>
              <a:ea typeface="Montserrat"/>
              <a:cs typeface="Montserrat"/>
              <a:sym typeface="Montserrat"/>
            </a:endParaRPr>
          </a:p>
          <a:p>
            <a:pPr indent="-215900" lvl="0" marL="342900" rtl="0" algn="l">
              <a:lnSpc>
                <a:spcPct val="100000"/>
              </a:lnSpc>
              <a:spcBef>
                <a:spcPts val="800"/>
              </a:spcBef>
              <a:spcAft>
                <a:spcPts val="0"/>
              </a:spcAft>
              <a:buClr>
                <a:srgbClr val="FFFFFF"/>
              </a:buClr>
              <a:buSzPts val="800"/>
              <a:buChar char="●"/>
            </a:pPr>
            <a:r>
              <a:rPr lang="en" sz="1200">
                <a:solidFill>
                  <a:srgbClr val="FFFFFF"/>
                </a:solidFill>
                <a:latin typeface="Montserrat"/>
                <a:ea typeface="Montserrat"/>
                <a:cs typeface="Montserrat"/>
                <a:sym typeface="Montserrat"/>
              </a:rPr>
              <a:t>Guarantee access to the internet, to various information channels/platforms and violence reporting lines </a:t>
            </a:r>
            <a:endParaRPr sz="1200">
              <a:solidFill>
                <a:srgbClr val="FFFFFF"/>
              </a:solidFill>
              <a:latin typeface="Montserrat"/>
              <a:ea typeface="Montserrat"/>
              <a:cs typeface="Montserrat"/>
              <a:sym typeface="Montserrat"/>
            </a:endParaRPr>
          </a:p>
          <a:p>
            <a:pPr indent="-215900" lvl="0" marL="342900" rtl="0" algn="l">
              <a:lnSpc>
                <a:spcPct val="100000"/>
              </a:lnSpc>
              <a:spcBef>
                <a:spcPts val="800"/>
              </a:spcBef>
              <a:spcAft>
                <a:spcPts val="0"/>
              </a:spcAft>
              <a:buClr>
                <a:srgbClr val="FFFFFF"/>
              </a:buClr>
              <a:buSzPts val="800"/>
              <a:buFont typeface="Montserrat"/>
              <a:buChar char="●"/>
            </a:pPr>
            <a:r>
              <a:rPr lang="en" sz="1200">
                <a:solidFill>
                  <a:srgbClr val="FFFFFF"/>
                </a:solidFill>
                <a:latin typeface="Montserrat"/>
                <a:ea typeface="Montserrat"/>
                <a:cs typeface="Montserrat"/>
                <a:sym typeface="Montserrat"/>
              </a:rPr>
              <a:t>Guarantee medical and health services to those who need them most </a:t>
            </a:r>
            <a:endParaRPr sz="1200">
              <a:solidFill>
                <a:srgbClr val="FFFFFF"/>
              </a:solidFill>
              <a:latin typeface="Montserrat"/>
              <a:ea typeface="Montserrat"/>
              <a:cs typeface="Montserrat"/>
              <a:sym typeface="Montserrat"/>
            </a:endParaRPr>
          </a:p>
          <a:p>
            <a:pPr indent="-215900" lvl="0" marL="342900" rtl="0" algn="l">
              <a:lnSpc>
                <a:spcPct val="100000"/>
              </a:lnSpc>
              <a:spcBef>
                <a:spcPts val="800"/>
              </a:spcBef>
              <a:spcAft>
                <a:spcPts val="0"/>
              </a:spcAft>
              <a:buClr>
                <a:srgbClr val="FFFFFF"/>
              </a:buClr>
              <a:buSzPts val="800"/>
              <a:buFont typeface="Montserrat"/>
              <a:buChar char="●"/>
            </a:pPr>
            <a:r>
              <a:rPr lang="en" sz="1200">
                <a:solidFill>
                  <a:srgbClr val="FFFFFF"/>
                </a:solidFill>
                <a:latin typeface="Montserrat"/>
                <a:ea typeface="Montserrat"/>
                <a:cs typeface="Montserrat"/>
                <a:sym typeface="Montserrat"/>
              </a:rPr>
              <a:t>Strengthen financial support, social assistance, and food assistance programs for the most vulnerable</a:t>
            </a:r>
            <a:endParaRPr sz="1200">
              <a:solidFill>
                <a:srgbClr val="FFFFFF"/>
              </a:solidFill>
              <a:latin typeface="Montserrat"/>
              <a:ea typeface="Montserrat"/>
              <a:cs typeface="Montserrat"/>
              <a:sym typeface="Montserrat"/>
            </a:endParaRPr>
          </a:p>
          <a:p>
            <a:pPr indent="-215900" lvl="0" marL="342900" rtl="0" algn="l">
              <a:lnSpc>
                <a:spcPct val="100000"/>
              </a:lnSpc>
              <a:spcBef>
                <a:spcPts val="800"/>
              </a:spcBef>
              <a:spcAft>
                <a:spcPts val="0"/>
              </a:spcAft>
              <a:buClr>
                <a:srgbClr val="FFFFFF"/>
              </a:buClr>
              <a:buSzPts val="800"/>
              <a:buFont typeface="Montserrat"/>
              <a:buChar char="●"/>
            </a:pPr>
            <a:r>
              <a:rPr lang="en" sz="1200">
                <a:solidFill>
                  <a:srgbClr val="FFFFFF"/>
                </a:solidFill>
                <a:latin typeface="Montserrat"/>
                <a:ea typeface="Montserrat"/>
                <a:cs typeface="Montserrat"/>
                <a:sym typeface="Montserrat"/>
              </a:rPr>
              <a:t>Promote compliance with the SDGs that ensure the rights of people in developing countries</a:t>
            </a:r>
            <a:endParaRPr sz="1200">
              <a:solidFill>
                <a:srgbClr val="FFFFFF"/>
              </a:solidFill>
              <a:latin typeface="Montserrat"/>
              <a:ea typeface="Montserrat"/>
              <a:cs typeface="Montserrat"/>
              <a:sym typeface="Montserrat"/>
            </a:endParaRPr>
          </a:p>
          <a:p>
            <a:pPr indent="-215900" lvl="0" marL="342900" rtl="0" algn="l">
              <a:lnSpc>
                <a:spcPct val="100000"/>
              </a:lnSpc>
              <a:spcBef>
                <a:spcPts val="800"/>
              </a:spcBef>
              <a:spcAft>
                <a:spcPts val="0"/>
              </a:spcAft>
              <a:buClr>
                <a:srgbClr val="FFFFFF"/>
              </a:buClr>
              <a:buSzPts val="800"/>
              <a:buChar char="●"/>
            </a:pPr>
            <a:r>
              <a:rPr lang="en" sz="1200">
                <a:solidFill>
                  <a:srgbClr val="FFFFFF"/>
                </a:solidFill>
                <a:latin typeface="Montserrat"/>
                <a:ea typeface="Montserrat"/>
                <a:cs typeface="Montserrat"/>
                <a:sym typeface="Montserrat"/>
              </a:rPr>
              <a:t>Ensure the inclusion of persons with disabilities in the development Pandemic responses</a:t>
            </a:r>
            <a:endParaRPr sz="800">
              <a:solidFill>
                <a:srgbClr val="FFFFFF"/>
              </a:solidFill>
            </a:endParaRPr>
          </a:p>
          <a:p>
            <a:pPr indent="0" lvl="0" marL="342900" rtl="0" algn="l">
              <a:lnSpc>
                <a:spcPct val="100000"/>
              </a:lnSpc>
              <a:spcBef>
                <a:spcPts val="800"/>
              </a:spcBef>
              <a:spcAft>
                <a:spcPts val="0"/>
              </a:spcAft>
              <a:buNone/>
            </a:pPr>
            <a:r>
              <a:t/>
            </a:r>
            <a:endParaRPr sz="1200">
              <a:solidFill>
                <a:srgbClr val="FFFFFF"/>
              </a:solidFill>
              <a:latin typeface="Montserrat"/>
              <a:ea typeface="Montserrat"/>
              <a:cs typeface="Montserrat"/>
              <a:sym typeface="Montserrat"/>
            </a:endParaRPr>
          </a:p>
        </p:txBody>
      </p:sp>
      <p:pic>
        <p:nvPicPr>
          <p:cNvPr id="477" name="Google Shape;477;p77" title="Cityscape of Sao Paulo with river and highrise"/>
          <p:cNvPicPr preferRelativeResize="0"/>
          <p:nvPr/>
        </p:nvPicPr>
        <p:blipFill>
          <a:blip r:embed="rId3">
            <a:alphaModFix/>
          </a:blip>
          <a:stretch>
            <a:fillRect/>
          </a:stretch>
        </p:blipFill>
        <p:spPr>
          <a:xfrm>
            <a:off x="5482875" y="843325"/>
            <a:ext cx="3400200" cy="2417479"/>
          </a:xfrm>
          <a:prstGeom prst="rect">
            <a:avLst/>
          </a:prstGeom>
          <a:noFill/>
          <a:ln>
            <a:noFill/>
          </a:ln>
        </p:spPr>
      </p:pic>
      <p:sp>
        <p:nvSpPr>
          <p:cNvPr id="478" name="Google Shape;478;p77"/>
          <p:cNvSpPr/>
          <p:nvPr/>
        </p:nvSpPr>
        <p:spPr>
          <a:xfrm>
            <a:off x="-546720" y="230650"/>
            <a:ext cx="4906200" cy="5652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457200" lvl="0" marL="0" rtl="0" algn="l">
              <a:lnSpc>
                <a:spcPct val="90000"/>
              </a:lnSpc>
              <a:spcBef>
                <a:spcPts val="0"/>
              </a:spcBef>
              <a:spcAft>
                <a:spcPts val="0"/>
              </a:spcAft>
              <a:buNone/>
            </a:pPr>
            <a:r>
              <a:rPr b="1" lang="en" sz="2800">
                <a:solidFill>
                  <a:srgbClr val="660000"/>
                </a:solidFill>
                <a:latin typeface="Montserrat"/>
                <a:ea typeface="Montserrat"/>
                <a:cs typeface="Montserrat"/>
                <a:sym typeface="Montserrat"/>
              </a:rPr>
              <a:t>Emerging Trends</a:t>
            </a:r>
            <a:endParaRPr>
              <a:solidFill>
                <a:srgbClr val="660000"/>
              </a:solidFill>
            </a:endParaRPr>
          </a:p>
        </p:txBody>
      </p:sp>
      <p:sp>
        <p:nvSpPr>
          <p:cNvPr id="479" name="Google Shape;479;p77" title="Cityscape of of Sao Paulo with river and high rise"/>
          <p:cNvSpPr txBox="1"/>
          <p:nvPr/>
        </p:nvSpPr>
        <p:spPr>
          <a:xfrm>
            <a:off x="5830800" y="260800"/>
            <a:ext cx="3321000" cy="535200"/>
          </a:xfrm>
          <a:prstGeom prst="rect">
            <a:avLst/>
          </a:prstGeom>
          <a:noFill/>
          <a:ln>
            <a:noFill/>
          </a:ln>
        </p:spPr>
        <p:txBody>
          <a:bodyPr anchorCtr="0" anchor="t" bIns="91425" lIns="91425" spcFirstLastPara="1" rIns="91425" wrap="square" tIns="91425">
            <a:noAutofit/>
          </a:bodyPr>
          <a:lstStyle/>
          <a:p>
            <a:pPr indent="0" lvl="0" marL="0" rtl="0" algn="r">
              <a:lnSpc>
                <a:spcPct val="90000"/>
              </a:lnSpc>
              <a:spcBef>
                <a:spcPts val="0"/>
              </a:spcBef>
              <a:spcAft>
                <a:spcPts val="0"/>
              </a:spcAft>
              <a:buNone/>
            </a:pPr>
            <a:r>
              <a:rPr i="1" lang="en" sz="1500">
                <a:solidFill>
                  <a:srgbClr val="FFFFFF"/>
                </a:solidFill>
                <a:latin typeface="Montserrat"/>
                <a:ea typeface="Montserrat"/>
                <a:cs typeface="Montserrat"/>
                <a:sym typeface="Montserrat"/>
              </a:rPr>
              <a:t>Perspectives from Latin America</a:t>
            </a:r>
            <a:endParaRPr i="1" sz="15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In this lesson, we will explore the important relationship between justice and disability. We will discover how the way we define disability fundamentally alters what it means to be a citizen as well as people’s freedom to work, travel, and interact with their environment." id="259" name="Google Shape;259;p47" title="Lesson 1.1 - Understanding disability rights &amp; justice">
            <a:hlinkClick r:id="rId3"/>
          </p:cNvPr>
          <p:cNvPicPr preferRelativeResize="0"/>
          <p:nvPr/>
        </p:nvPicPr>
        <p:blipFill>
          <a:blip r:embed="rId4">
            <a:alphaModFix/>
          </a:blip>
          <a:stretch>
            <a:fillRect/>
          </a:stretch>
        </p:blipFill>
        <p:spPr>
          <a:xfrm>
            <a:off x="0" y="-800806"/>
            <a:ext cx="9144000" cy="68587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8"/>
          <p:cNvSpPr txBox="1"/>
          <p:nvPr/>
        </p:nvSpPr>
        <p:spPr>
          <a:xfrm>
            <a:off x="2278625" y="666625"/>
            <a:ext cx="1404000" cy="12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500">
                <a:solidFill>
                  <a:schemeClr val="lt1"/>
                </a:solidFill>
                <a:latin typeface="Montserrat"/>
                <a:ea typeface="Montserrat"/>
                <a:cs typeface="Montserrat"/>
                <a:sym typeface="Montserrat"/>
              </a:rPr>
              <a:t>1.2</a:t>
            </a:r>
            <a:endParaRPr b="1" sz="5500">
              <a:solidFill>
                <a:schemeClr val="lt1"/>
              </a:solidFill>
              <a:latin typeface="Montserrat"/>
              <a:ea typeface="Montserrat"/>
              <a:cs typeface="Montserrat"/>
              <a:sym typeface="Montserrat"/>
            </a:endParaRPr>
          </a:p>
        </p:txBody>
      </p:sp>
      <p:sp>
        <p:nvSpPr>
          <p:cNvPr id="265" name="Google Shape;265;p48"/>
          <p:cNvSpPr txBox="1"/>
          <p:nvPr>
            <p:ph idx="4294967295" type="body"/>
          </p:nvPr>
        </p:nvSpPr>
        <p:spPr>
          <a:xfrm>
            <a:off x="2343475" y="1517600"/>
            <a:ext cx="4547700" cy="3289500"/>
          </a:xfrm>
          <a:prstGeom prst="rect">
            <a:avLst/>
          </a:prstGeom>
        </p:spPr>
        <p:txBody>
          <a:bodyPr anchorCtr="0" anchor="t" bIns="91425" lIns="91425" spcFirstLastPara="1" rIns="91425" wrap="square" tIns="91425">
            <a:noAutofit/>
          </a:bodyPr>
          <a:lstStyle/>
          <a:p>
            <a:pPr indent="0" lvl="0" marL="0" rtl="0" algn="just">
              <a:spcBef>
                <a:spcPts val="1400"/>
              </a:spcBef>
              <a:spcAft>
                <a:spcPts val="0"/>
              </a:spcAft>
              <a:buNone/>
            </a:pPr>
            <a:r>
              <a:rPr lang="en" sz="1300">
                <a:solidFill>
                  <a:schemeClr val="dk1"/>
                </a:solidFill>
                <a:latin typeface="Montserrat"/>
                <a:ea typeface="Montserrat"/>
                <a:cs typeface="Montserrat"/>
                <a:sym typeface="Montserrat"/>
              </a:rPr>
              <a:t>Judith Heumann is a globally recognized disability rights advocate and champion for civil rights. Her experience of having a disability and the challenges that she has overcome provide a first-hand account of how disability relates to justice and human rights. </a:t>
            </a:r>
            <a:endParaRPr sz="1300">
              <a:solidFill>
                <a:schemeClr val="dk1"/>
              </a:solidFill>
              <a:latin typeface="Montserrat"/>
              <a:ea typeface="Montserrat"/>
              <a:cs typeface="Montserrat"/>
              <a:sym typeface="Montserrat"/>
            </a:endParaRPr>
          </a:p>
          <a:p>
            <a:pPr indent="0" lvl="0" marL="0" rtl="0" algn="just">
              <a:spcBef>
                <a:spcPts val="500"/>
              </a:spcBef>
              <a:spcAft>
                <a:spcPts val="0"/>
              </a:spcAft>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rPr lang="en" sz="1300">
                <a:solidFill>
                  <a:schemeClr val="dk1"/>
                </a:solidFill>
                <a:latin typeface="Montserrat"/>
                <a:ea typeface="Montserrat"/>
                <a:cs typeface="Montserrat"/>
                <a:sym typeface="Montserrat"/>
              </a:rPr>
              <a:t>Judith is featured in the film Crip Camp. Crip Camp is the story of one group of people and captures one moment in time. There are hundreds of other equally important stories from the disability rights movement that have not yet received adequate attention. Learn more at </a:t>
            </a:r>
            <a:r>
              <a:rPr lang="en" sz="1300" u="sng">
                <a:solidFill>
                  <a:srgbClr val="106DD6"/>
                </a:solidFill>
                <a:latin typeface="Montserrat"/>
                <a:ea typeface="Montserrat"/>
                <a:cs typeface="Montserrat"/>
                <a:sym typeface="Montserrat"/>
              </a:rPr>
              <a:t>https://cripcamp.com/</a:t>
            </a:r>
            <a:endParaRPr sz="1300" u="sng">
              <a:solidFill>
                <a:srgbClr val="106DD6"/>
              </a:solidFill>
              <a:latin typeface="Montserrat"/>
              <a:ea typeface="Montserrat"/>
              <a:cs typeface="Montserrat"/>
              <a:sym typeface="Montserrat"/>
            </a:endParaRPr>
          </a:p>
          <a:p>
            <a:pPr indent="0" lvl="0" marL="0" rtl="0" algn="just">
              <a:spcBef>
                <a:spcPts val="0"/>
              </a:spcBef>
              <a:spcAft>
                <a:spcPts val="0"/>
              </a:spcAft>
              <a:buNone/>
            </a:pPr>
            <a:r>
              <a:t/>
            </a:r>
            <a:endParaRPr sz="1200">
              <a:solidFill>
                <a:schemeClr val="dk1"/>
              </a:solidFill>
              <a:latin typeface="Montserrat"/>
              <a:ea typeface="Montserrat"/>
              <a:cs typeface="Montserrat"/>
              <a:sym typeface="Montserrat"/>
            </a:endParaRPr>
          </a:p>
        </p:txBody>
      </p:sp>
      <p:sp>
        <p:nvSpPr>
          <p:cNvPr id="266" name="Google Shape;266;p48"/>
          <p:cNvSpPr txBox="1"/>
          <p:nvPr/>
        </p:nvSpPr>
        <p:spPr>
          <a:xfrm>
            <a:off x="2343475" y="213150"/>
            <a:ext cx="4547700" cy="1232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400"/>
              </a:spcBef>
              <a:spcAft>
                <a:spcPts val="0"/>
              </a:spcAft>
              <a:buClr>
                <a:schemeClr val="dk1"/>
              </a:buClr>
              <a:buSzPts val="1100"/>
              <a:buFont typeface="Arial"/>
              <a:buNone/>
            </a:pPr>
            <a:r>
              <a:rPr b="1" lang="en" sz="2500">
                <a:solidFill>
                  <a:srgbClr val="741B47"/>
                </a:solidFill>
                <a:latin typeface="Montserrat"/>
                <a:ea typeface="Montserrat"/>
                <a:cs typeface="Montserrat"/>
                <a:sym typeface="Montserrat"/>
              </a:rPr>
              <a:t>The Live</a:t>
            </a:r>
            <a:r>
              <a:rPr b="1" lang="en" sz="2500">
                <a:solidFill>
                  <a:srgbClr val="741B47"/>
                </a:solidFill>
                <a:latin typeface="Montserrat"/>
                <a:ea typeface="Montserrat"/>
                <a:cs typeface="Montserrat"/>
                <a:sym typeface="Montserrat"/>
              </a:rPr>
              <a:t>d Experienc</a:t>
            </a:r>
            <a:r>
              <a:rPr b="1" lang="en" sz="2500">
                <a:solidFill>
                  <a:srgbClr val="741B47"/>
                </a:solidFill>
                <a:latin typeface="Montserrat"/>
                <a:ea typeface="Montserrat"/>
                <a:cs typeface="Montserrat"/>
                <a:sym typeface="Montserrat"/>
              </a:rPr>
              <a:t>e </a:t>
            </a:r>
            <a:br>
              <a:rPr b="1" lang="en" sz="2500">
                <a:solidFill>
                  <a:srgbClr val="741B47"/>
                </a:solidFill>
                <a:latin typeface="Montserrat"/>
                <a:ea typeface="Montserrat"/>
                <a:cs typeface="Montserrat"/>
                <a:sym typeface="Montserrat"/>
              </a:rPr>
            </a:br>
            <a:r>
              <a:rPr b="1" lang="en" sz="2500">
                <a:solidFill>
                  <a:srgbClr val="741B47"/>
                </a:solidFill>
                <a:latin typeface="Montserrat"/>
                <a:ea typeface="Montserrat"/>
                <a:cs typeface="Montserrat"/>
                <a:sym typeface="Montserrat"/>
              </a:rPr>
              <a:t>with Judy Heumann</a:t>
            </a:r>
            <a:endParaRPr b="1" sz="2500">
              <a:solidFill>
                <a:srgbClr val="741B47"/>
              </a:solidFill>
              <a:latin typeface="Montserrat"/>
              <a:ea typeface="Montserrat"/>
              <a:cs typeface="Montserrat"/>
              <a:sym typeface="Montserrat"/>
            </a:endParaRPr>
          </a:p>
          <a:p>
            <a:pPr indent="0" lvl="0" marL="0" rtl="0" algn="l">
              <a:spcBef>
                <a:spcPts val="500"/>
              </a:spcBef>
              <a:spcAft>
                <a:spcPts val="0"/>
              </a:spcAft>
              <a:buNone/>
            </a:pPr>
            <a:r>
              <a:t/>
            </a:r>
            <a:endParaRPr b="1" sz="2500">
              <a:solidFill>
                <a:srgbClr val="CE7A3B"/>
              </a:solidFill>
              <a:latin typeface="Montserrat"/>
              <a:ea typeface="Montserrat"/>
              <a:cs typeface="Montserrat"/>
              <a:sym typeface="Montserrat"/>
            </a:endParaRPr>
          </a:p>
          <a:p>
            <a:pPr indent="0" lvl="0" marL="0" rtl="0" algn="l">
              <a:spcBef>
                <a:spcPts val="0"/>
              </a:spcBef>
              <a:spcAft>
                <a:spcPts val="0"/>
              </a:spcAft>
              <a:buNone/>
            </a:pPr>
            <a:r>
              <a:t/>
            </a:r>
            <a:endParaRPr b="1" sz="2500">
              <a:solidFill>
                <a:srgbClr val="CE7A3B"/>
              </a:solidFill>
              <a:latin typeface="Montserrat"/>
              <a:ea typeface="Montserrat"/>
              <a:cs typeface="Montserrat"/>
              <a:sym typeface="Montserrat"/>
            </a:endParaRPr>
          </a:p>
        </p:txBody>
      </p:sp>
      <p:sp>
        <p:nvSpPr>
          <p:cNvPr id="267" name="Google Shape;267;p48"/>
          <p:cNvSpPr txBox="1"/>
          <p:nvPr>
            <p:ph type="title"/>
          </p:nvPr>
        </p:nvSpPr>
        <p:spPr>
          <a:xfrm>
            <a:off x="370450" y="540075"/>
            <a:ext cx="1325700" cy="1107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1.2</a:t>
            </a:r>
            <a:endParaRPr/>
          </a:p>
        </p:txBody>
      </p:sp>
      <p:pic>
        <p:nvPicPr>
          <p:cNvPr id="268" name="Google Shape;268;p48" title="Judith Heumann is a caucasian woman in her sixties wearing red framed sunglasses and a red and green scarf. She has chestnut colored hair. "/>
          <p:cNvPicPr preferRelativeResize="0"/>
          <p:nvPr/>
        </p:nvPicPr>
        <p:blipFill rotWithShape="1">
          <a:blip r:embed="rId3">
            <a:alphaModFix/>
          </a:blip>
          <a:srcRect b="0" l="14561" r="27518" t="0"/>
          <a:stretch/>
        </p:blipFill>
        <p:spPr>
          <a:xfrm>
            <a:off x="7086925" y="3040850"/>
            <a:ext cx="1665900" cy="15906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9"/>
          <p:cNvSpPr txBox="1"/>
          <p:nvPr/>
        </p:nvSpPr>
        <p:spPr>
          <a:xfrm>
            <a:off x="57025" y="780525"/>
            <a:ext cx="2014200" cy="14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Essential Question</a:t>
            </a:r>
            <a:endParaRPr sz="1800">
              <a:solidFill>
                <a:srgbClr val="741B47"/>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000">
              <a:solidFill>
                <a:srgbClr val="741B47"/>
              </a:solidFill>
              <a:latin typeface="Montserrat Medium"/>
              <a:ea typeface="Montserrat Medium"/>
              <a:cs typeface="Montserrat Medium"/>
              <a:sym typeface="Montserrat Medium"/>
            </a:endParaRPr>
          </a:p>
        </p:txBody>
      </p:sp>
      <p:sp>
        <p:nvSpPr>
          <p:cNvPr id="274" name="Google Shape;274;p49"/>
          <p:cNvSpPr txBox="1"/>
          <p:nvPr>
            <p:ph idx="4294967295" type="body"/>
          </p:nvPr>
        </p:nvSpPr>
        <p:spPr>
          <a:xfrm>
            <a:off x="2316900" y="551025"/>
            <a:ext cx="6603300" cy="3552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When viewing the video, focus on answering the following questions:</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Are persons with disabilities different from other people in society, if so how? </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How have laws and standards changed the lived experience of persons with disabilities?</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How does this experience affect identities, lifestyles, and preferences?</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Judith Heumann is a globally recognized disability rights advocate and champion for civil rights. Her experience of having a disability and the challenges that she has overcome provide a first-hand account of how disability relates to justice and human rights. &#10;&#10;Judith is featured in the film Crip Camp. Crip Camp is the story of one group of people and captures one moment in time. There are hundreds of other equally important stories from the disability rights movement that have not yet received adequate attention. Learn more at https://cripcamp.com/" id="279" name="Google Shape;279;p50" title="Lesson 1.2 - The lived experience with Judy Heumann">
            <a:hlinkClick r:id="rId3"/>
          </p:cNvPr>
          <p:cNvPicPr preferRelativeResize="0"/>
          <p:nvPr/>
        </p:nvPicPr>
        <p:blipFill>
          <a:blip r:embed="rId4">
            <a:alphaModFix/>
          </a:blip>
          <a:stretch>
            <a:fillRect/>
          </a:stretch>
        </p:blipFill>
        <p:spPr>
          <a:xfrm>
            <a:off x="6501" y="-810325"/>
            <a:ext cx="9144000" cy="68579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1"/>
          <p:cNvSpPr/>
          <p:nvPr/>
        </p:nvSpPr>
        <p:spPr>
          <a:xfrm>
            <a:off x="303325" y="257988"/>
            <a:ext cx="1447200" cy="1447200"/>
          </a:xfrm>
          <a:prstGeom prst="ellipse">
            <a:avLst/>
          </a:prstGeom>
          <a:noFill/>
          <a:ln cap="flat" cmpd="sng" w="152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1"/>
          <p:cNvSpPr txBox="1"/>
          <p:nvPr/>
        </p:nvSpPr>
        <p:spPr>
          <a:xfrm>
            <a:off x="2490000" y="517950"/>
            <a:ext cx="6194100" cy="1232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400"/>
              </a:spcBef>
              <a:spcAft>
                <a:spcPts val="0"/>
              </a:spcAft>
              <a:buNone/>
            </a:pPr>
            <a:r>
              <a:rPr b="1" lang="en" sz="2500">
                <a:solidFill>
                  <a:srgbClr val="741B47"/>
                </a:solidFill>
                <a:latin typeface="Montserrat"/>
                <a:ea typeface="Montserrat"/>
                <a:cs typeface="Montserrat"/>
                <a:sym typeface="Montserrat"/>
              </a:rPr>
              <a:t>Deep Dive on Disability Rights and Justice</a:t>
            </a:r>
            <a:endParaRPr b="1" sz="2500">
              <a:solidFill>
                <a:srgbClr val="741B47"/>
              </a:solidFill>
              <a:latin typeface="Montserrat"/>
              <a:ea typeface="Montserrat"/>
              <a:cs typeface="Montserrat"/>
              <a:sym typeface="Montserrat"/>
            </a:endParaRPr>
          </a:p>
          <a:p>
            <a:pPr indent="0" lvl="0" marL="0" rtl="0" algn="l">
              <a:spcBef>
                <a:spcPts val="500"/>
              </a:spcBef>
              <a:spcAft>
                <a:spcPts val="0"/>
              </a:spcAft>
              <a:buNone/>
            </a:pPr>
            <a:r>
              <a:t/>
            </a:r>
            <a:endParaRPr b="1" sz="2500">
              <a:solidFill>
                <a:srgbClr val="741B47"/>
              </a:solidFill>
              <a:latin typeface="Montserrat"/>
              <a:ea typeface="Montserrat"/>
              <a:cs typeface="Montserrat"/>
              <a:sym typeface="Montserrat"/>
            </a:endParaRPr>
          </a:p>
        </p:txBody>
      </p:sp>
      <p:sp>
        <p:nvSpPr>
          <p:cNvPr id="286" name="Google Shape;286;p51"/>
          <p:cNvSpPr txBox="1"/>
          <p:nvPr/>
        </p:nvSpPr>
        <p:spPr>
          <a:xfrm>
            <a:off x="303325" y="365552"/>
            <a:ext cx="1447200" cy="12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300">
                <a:solidFill>
                  <a:schemeClr val="lt1"/>
                </a:solidFill>
                <a:latin typeface="Montserrat"/>
                <a:ea typeface="Montserrat"/>
                <a:cs typeface="Montserrat"/>
                <a:sym typeface="Montserrat"/>
              </a:rPr>
              <a:t>1.3</a:t>
            </a:r>
            <a:endParaRPr b="1" sz="6300">
              <a:solidFill>
                <a:schemeClr val="lt1"/>
              </a:solidFill>
              <a:latin typeface="Montserrat"/>
              <a:ea typeface="Montserrat"/>
              <a:cs typeface="Montserrat"/>
              <a:sym typeface="Montserrat"/>
            </a:endParaRPr>
          </a:p>
        </p:txBody>
      </p:sp>
      <p:sp>
        <p:nvSpPr>
          <p:cNvPr id="287" name="Google Shape;287;p51"/>
          <p:cNvSpPr txBox="1"/>
          <p:nvPr>
            <p:ph idx="4294967295" type="body"/>
          </p:nvPr>
        </p:nvSpPr>
        <p:spPr>
          <a:xfrm>
            <a:off x="2490000" y="2134750"/>
            <a:ext cx="6408900" cy="2812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This </a:t>
            </a:r>
            <a:r>
              <a:rPr lang="en" sz="1300">
                <a:solidFill>
                  <a:schemeClr val="dk1"/>
                </a:solidFill>
                <a:latin typeface="Montserrat"/>
                <a:ea typeface="Montserrat"/>
                <a:cs typeface="Montserrat"/>
                <a:sym typeface="Montserrat"/>
              </a:rPr>
              <a:t>module</a:t>
            </a:r>
            <a:r>
              <a:rPr lang="en" sz="1300">
                <a:solidFill>
                  <a:schemeClr val="dk1"/>
                </a:solidFill>
                <a:latin typeface="Montserrat"/>
                <a:ea typeface="Montserrat"/>
                <a:cs typeface="Montserrat"/>
                <a:sym typeface="Montserrat"/>
              </a:rPr>
              <a:t> has been designed to explore in greater detail the most important concepts surrounding disability. These include disability justice, diversity, and the various models of disability that exist, and the effect they have on people’s lives.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These concepts are useful to students, decision-makers, urban practitioners, politicians, and government employees in gaining a more complete understanding of the principles that affect the inclusion and accessibility of persons with disabilities. They also play an important role in formulating, implementing, and evaluating the urban policies, plans, and programs that shape the accessibility of our cities.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2"/>
          <p:cNvSpPr txBox="1"/>
          <p:nvPr/>
        </p:nvSpPr>
        <p:spPr>
          <a:xfrm>
            <a:off x="68557" y="780525"/>
            <a:ext cx="2014200" cy="14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741B47"/>
                </a:solidFill>
                <a:latin typeface="Montserrat Medium"/>
                <a:ea typeface="Montserrat Medium"/>
                <a:cs typeface="Montserrat Medium"/>
                <a:sym typeface="Montserrat Medium"/>
              </a:rPr>
              <a:t>Essential Question</a:t>
            </a:r>
            <a:endParaRPr sz="1800">
              <a:solidFill>
                <a:srgbClr val="741B47"/>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000">
              <a:solidFill>
                <a:srgbClr val="741B47"/>
              </a:solidFill>
              <a:latin typeface="Montserrat Medium"/>
              <a:ea typeface="Montserrat Medium"/>
              <a:cs typeface="Montserrat Medium"/>
              <a:sym typeface="Montserrat Medium"/>
            </a:endParaRPr>
          </a:p>
        </p:txBody>
      </p:sp>
      <p:sp>
        <p:nvSpPr>
          <p:cNvPr id="293" name="Google Shape;293;p52"/>
          <p:cNvSpPr txBox="1"/>
          <p:nvPr>
            <p:ph idx="4294967295" type="body"/>
          </p:nvPr>
        </p:nvSpPr>
        <p:spPr>
          <a:xfrm>
            <a:off x="2316900" y="551025"/>
            <a:ext cx="6603300" cy="3552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300">
                <a:solidFill>
                  <a:schemeClr val="dk1"/>
                </a:solidFill>
                <a:latin typeface="Montserrat"/>
                <a:ea typeface="Montserrat"/>
                <a:cs typeface="Montserrat"/>
                <a:sym typeface="Montserrat"/>
              </a:rPr>
              <a:t>As you move through this module, consider the following questions: </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What are the three main models of disability and how do they differ?</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What global agreements exist on disability and accessibility and what effect have they had?</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311150" lvl="0" marL="457200" rtl="0" algn="just">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What does it mean that disability is multidimensional? How might this affect persons with disabilities living in different countries around the world?</a:t>
            </a:r>
            <a:endParaRPr sz="13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sz="1300">
              <a:solidFill>
                <a:schemeClr val="dk1"/>
              </a:solidFill>
              <a:latin typeface="Montserrat"/>
              <a:ea typeface="Montserrat"/>
              <a:cs typeface="Montserrat"/>
              <a:sym typeface="Montserrat"/>
            </a:endParaRPr>
          </a:p>
          <a:p>
            <a:pPr indent="0" lvl="0" marL="457200" rtl="0" algn="just">
              <a:spcBef>
                <a:spcPts val="0"/>
              </a:spcBef>
              <a:spcAft>
                <a:spcPts val="0"/>
              </a:spcAft>
              <a:buNone/>
            </a:pPr>
            <a:r>
              <a:t/>
            </a:r>
            <a:endParaRPr sz="13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