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Montserrat SemiBold"/>
      <p:regular r:id="rId41"/>
      <p:bold r:id="rId42"/>
      <p:italic r:id="rId43"/>
      <p:boldItalic r:id="rId44"/>
    </p:embeddedFont>
    <p:embeddedFont>
      <p:font typeface="Montserrat"/>
      <p:regular r:id="rId45"/>
      <p:bold r:id="rId46"/>
      <p:italic r:id="rId47"/>
      <p:boldItalic r:id="rId48"/>
    </p:embeddedFont>
    <p:embeddedFont>
      <p:font typeface="Montserrat Medium"/>
      <p:regular r:id="rId49"/>
      <p:bold r:id="rId50"/>
      <p:italic r:id="rId51"/>
      <p:boldItalic r:id="rId52"/>
    </p:embeddedFont>
    <p:embeddedFont>
      <p:font typeface="Montserrat Light"/>
      <p:regular r:id="rId53"/>
      <p:bold r:id="rId54"/>
      <p:italic r:id="rId55"/>
      <p:boldItalic r:id="rId56"/>
    </p:embeddedFont>
    <p:embeddedFont>
      <p:font typeface="Montserrat ExtraLigh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518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18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MontserratSemiBold-bold.fntdata"/><Relationship Id="rId41" Type="http://schemas.openxmlformats.org/officeDocument/2006/relationships/font" Target="fonts/MontserratSemiBold-regular.fntdata"/><Relationship Id="rId44" Type="http://schemas.openxmlformats.org/officeDocument/2006/relationships/font" Target="fonts/MontserratSemiBold-boldItalic.fntdata"/><Relationship Id="rId43" Type="http://schemas.openxmlformats.org/officeDocument/2006/relationships/font" Target="fonts/MontserratSemiBold-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MontserratExtraLight-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Medium-italic.fntdata"/><Relationship Id="rId50" Type="http://schemas.openxmlformats.org/officeDocument/2006/relationships/font" Target="fonts/MontserratMedium-bold.fntdata"/><Relationship Id="rId53" Type="http://schemas.openxmlformats.org/officeDocument/2006/relationships/font" Target="fonts/MontserratLight-regular.fntdata"/><Relationship Id="rId52" Type="http://schemas.openxmlformats.org/officeDocument/2006/relationships/font" Target="fonts/MontserratMedium-boldItalic.fntdata"/><Relationship Id="rId11" Type="http://schemas.openxmlformats.org/officeDocument/2006/relationships/slide" Target="slides/slide6.xml"/><Relationship Id="rId55" Type="http://schemas.openxmlformats.org/officeDocument/2006/relationships/font" Target="fonts/MontserratLight-italic.fntdata"/><Relationship Id="rId10" Type="http://schemas.openxmlformats.org/officeDocument/2006/relationships/slide" Target="slides/slide5.xml"/><Relationship Id="rId54" Type="http://schemas.openxmlformats.org/officeDocument/2006/relationships/font" Target="fonts/MontserratLight-bold.fntdata"/><Relationship Id="rId13" Type="http://schemas.openxmlformats.org/officeDocument/2006/relationships/slide" Target="slides/slide8.xml"/><Relationship Id="rId57" Type="http://schemas.openxmlformats.org/officeDocument/2006/relationships/font" Target="fonts/MontserratExtraLight-regular.fntdata"/><Relationship Id="rId12" Type="http://schemas.openxmlformats.org/officeDocument/2006/relationships/slide" Target="slides/slide7.xml"/><Relationship Id="rId56" Type="http://schemas.openxmlformats.org/officeDocument/2006/relationships/font" Target="fonts/MontserratLight-boldItalic.fntdata"/><Relationship Id="rId15" Type="http://schemas.openxmlformats.org/officeDocument/2006/relationships/slide" Target="slides/slide10.xml"/><Relationship Id="rId59" Type="http://schemas.openxmlformats.org/officeDocument/2006/relationships/font" Target="fonts/MontserratExtraLight-italic.fntdata"/><Relationship Id="rId14" Type="http://schemas.openxmlformats.org/officeDocument/2006/relationships/slide" Target="slides/slide9.xml"/><Relationship Id="rId58" Type="http://schemas.openxmlformats.org/officeDocument/2006/relationships/font" Target="fonts/MontserratExtra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add25308b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add25308b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About the Global Network on DIAUD</a:t>
            </a:r>
            <a:endParaRPr b="1"/>
          </a:p>
          <a:p>
            <a:pPr indent="0" lvl="0" marL="0" rtl="0" algn="l">
              <a:spcBef>
                <a:spcPts val="0"/>
              </a:spcBef>
              <a:spcAft>
                <a:spcPts val="0"/>
              </a:spcAft>
              <a:buClr>
                <a:schemeClr val="dk1"/>
              </a:buClr>
              <a:buSzPts val="1100"/>
              <a:buFont typeface="Arial"/>
              <a:buNone/>
            </a:pPr>
            <a:r>
              <a:rPr lang="en"/>
              <a:t>The Global Network on Disability Inclusive and Accessible Urban Development (DIAUD) is a</a:t>
            </a:r>
            <a:endParaRPr/>
          </a:p>
          <a:p>
            <a:pPr indent="0" lvl="0" marL="0" rtl="0" algn="l">
              <a:spcBef>
                <a:spcPts val="0"/>
              </a:spcBef>
              <a:spcAft>
                <a:spcPts val="0"/>
              </a:spcAft>
              <a:buClr>
                <a:schemeClr val="dk1"/>
              </a:buClr>
              <a:buSzPts val="1100"/>
              <a:buFont typeface="Arial"/>
              <a:buNone/>
            </a:pPr>
            <a:r>
              <a:rPr lang="en"/>
              <a:t>multi-stakeholder network that works to ensure that the New Urban Agenda and the UN Habitat</a:t>
            </a:r>
            <a:endParaRPr/>
          </a:p>
          <a:p>
            <a:pPr indent="0" lvl="0" marL="0" rtl="0" algn="l">
              <a:spcBef>
                <a:spcPts val="0"/>
              </a:spcBef>
              <a:spcAft>
                <a:spcPts val="0"/>
              </a:spcAft>
              <a:buClr>
                <a:schemeClr val="dk1"/>
              </a:buClr>
              <a:buSzPts val="1100"/>
              <a:buFont typeface="Arial"/>
              <a:buNone/>
            </a:pPr>
            <a:r>
              <a:rPr lang="en"/>
              <a:t>III process incorporate the perspectives of persons with disabilities. The DIAUD network aims to</a:t>
            </a:r>
            <a:endParaRPr/>
          </a:p>
          <a:p>
            <a:pPr indent="0" lvl="0" marL="0" rtl="0" algn="l">
              <a:spcBef>
                <a:spcPts val="0"/>
              </a:spcBef>
              <a:spcAft>
                <a:spcPts val="0"/>
              </a:spcAft>
              <a:buClr>
                <a:schemeClr val="dk1"/>
              </a:buClr>
              <a:buSzPts val="1100"/>
              <a:buFont typeface="Arial"/>
              <a:buNone/>
            </a:pPr>
            <a:r>
              <a:rPr lang="en"/>
              <a:t>build and enhance networking among persons with disabilities and disability rights advocates;</a:t>
            </a:r>
            <a:endParaRPr/>
          </a:p>
          <a:p>
            <a:pPr indent="0" lvl="0" marL="0" rtl="0" algn="l">
              <a:spcBef>
                <a:spcPts val="0"/>
              </a:spcBef>
              <a:spcAft>
                <a:spcPts val="0"/>
              </a:spcAft>
              <a:buClr>
                <a:schemeClr val="dk1"/>
              </a:buClr>
              <a:buSzPts val="1100"/>
              <a:buFont typeface="Arial"/>
              <a:buNone/>
            </a:pPr>
            <a:r>
              <a:rPr lang="en"/>
              <a:t>policymakers and government officials; urban development professionals; academia; foundations;</a:t>
            </a:r>
            <a:endParaRPr/>
          </a:p>
          <a:p>
            <a:pPr indent="0" lvl="0" marL="0" rtl="0" algn="l">
              <a:spcBef>
                <a:spcPts val="0"/>
              </a:spcBef>
              <a:spcAft>
                <a:spcPts val="0"/>
              </a:spcAft>
              <a:buClr>
                <a:schemeClr val="dk1"/>
              </a:buClr>
              <a:buSzPts val="1100"/>
              <a:buFont typeface="Arial"/>
              <a:buNone/>
            </a:pPr>
            <a:r>
              <a:rPr lang="en"/>
              <a:t>the private sector; and development cooperation partners.</a:t>
            </a:r>
            <a:endParaRPr/>
          </a:p>
          <a:p>
            <a:pPr indent="0" lvl="0" marL="0" rtl="0" algn="l">
              <a:spcBef>
                <a:spcPts val="0"/>
              </a:spcBef>
              <a:spcAft>
                <a:spcPts val="0"/>
              </a:spcAft>
              <a:buClr>
                <a:schemeClr val="dk1"/>
              </a:buClr>
              <a:buSzPts val="1100"/>
              <a:buFont typeface="Arial"/>
              <a:buNone/>
            </a:pPr>
            <a:r>
              <a:rPr lang="en"/>
              <a:t>Established in partnership with the United Nations Department of Economic and Social Affairs /</a:t>
            </a:r>
            <a:endParaRPr/>
          </a:p>
          <a:p>
            <a:pPr indent="0" lvl="0" marL="0" rtl="0" algn="l">
              <a:spcBef>
                <a:spcPts val="0"/>
              </a:spcBef>
              <a:spcAft>
                <a:spcPts val="0"/>
              </a:spcAft>
              <a:buClr>
                <a:schemeClr val="dk1"/>
              </a:buClr>
              <a:buSzPts val="1100"/>
              <a:buFont typeface="Arial"/>
              <a:buNone/>
            </a:pPr>
            <a:r>
              <a:rPr lang="en"/>
              <a:t>Division of Social Policy and Development / Secretariat for the Convention on the Rights of</a:t>
            </a:r>
            <a:endParaRPr/>
          </a:p>
          <a:p>
            <a:pPr indent="0" lvl="0" marL="0" rtl="0" algn="l">
              <a:spcBef>
                <a:spcPts val="0"/>
              </a:spcBef>
              <a:spcAft>
                <a:spcPts val="0"/>
              </a:spcAft>
              <a:buClr>
                <a:schemeClr val="dk1"/>
              </a:buClr>
              <a:buSzPts val="1100"/>
              <a:buFont typeface="Arial"/>
              <a:buNone/>
            </a:pPr>
            <a:r>
              <a:rPr lang="en"/>
              <a:t>Persons with Disabilities, the DIAUD Network enables concerted disability-inclusive efforts to</a:t>
            </a:r>
            <a:endParaRPr/>
          </a:p>
          <a:p>
            <a:pPr indent="0" lvl="0" marL="0" rtl="0" algn="l">
              <a:spcBef>
                <a:spcPts val="0"/>
              </a:spcBef>
              <a:spcAft>
                <a:spcPts val="0"/>
              </a:spcAft>
              <a:buClr>
                <a:schemeClr val="dk1"/>
              </a:buClr>
              <a:buSzPts val="1100"/>
              <a:buFont typeface="Arial"/>
              <a:buNone/>
            </a:pPr>
            <a:r>
              <a:rPr lang="en"/>
              <a:t>contribute to Habitat III through its multi-stakeholder partners working on both disability and</a:t>
            </a:r>
            <a:endParaRPr/>
          </a:p>
          <a:p>
            <a:pPr indent="0" lvl="0" marL="0" rtl="0" algn="l">
              <a:spcBef>
                <a:spcPts val="0"/>
              </a:spcBef>
              <a:spcAft>
                <a:spcPts val="0"/>
              </a:spcAft>
              <a:buClr>
                <a:schemeClr val="dk1"/>
              </a:buClr>
              <a:buSzPts val="1100"/>
              <a:buFont typeface="Arial"/>
              <a:buNone/>
            </a:pPr>
            <a:r>
              <a:rPr lang="en"/>
              <a:t>urban development issues.</a:t>
            </a:r>
            <a:endParaRPr/>
          </a:p>
          <a:p>
            <a:pPr indent="0" lvl="0" marL="0" rtl="0" algn="l">
              <a:spcBef>
                <a:spcPts val="0"/>
              </a:spcBef>
              <a:spcAft>
                <a:spcPts val="0"/>
              </a:spcAft>
              <a:buClr>
                <a:schemeClr val="dk1"/>
              </a:buClr>
              <a:buSzPts val="1100"/>
              <a:buFont typeface="Arial"/>
              <a:buNone/>
            </a:pPr>
            <a:r>
              <a:rPr lang="en"/>
              <a:t>The DIAUD Network is supported by the Disability Inclusive Development (DID) Policy</a:t>
            </a:r>
            <a:endParaRPr/>
          </a:p>
          <a:p>
            <a:pPr indent="0" lvl="0" marL="0" rtl="0" algn="l">
              <a:spcBef>
                <a:spcPts val="0"/>
              </a:spcBef>
              <a:spcAft>
                <a:spcPts val="0"/>
              </a:spcAft>
              <a:buClr>
                <a:schemeClr val="dk1"/>
              </a:buClr>
              <a:buSzPts val="1100"/>
              <a:buFont typeface="Arial"/>
              <a:buNone/>
            </a:pPr>
            <a:r>
              <a:rPr lang="en"/>
              <a:t>Collaboratory, an initiative of the Institute on Disability and Public Policy at American University</a:t>
            </a:r>
            <a:endParaRPr/>
          </a:p>
          <a:p>
            <a:pPr indent="0" lvl="0" marL="0" rtl="0" algn="l">
              <a:spcBef>
                <a:spcPts val="0"/>
              </a:spcBef>
              <a:spcAft>
                <a:spcPts val="0"/>
              </a:spcAft>
              <a:buNone/>
            </a:pPr>
            <a:r>
              <a:rPr lang="en"/>
              <a:t>and supported by The Nippon Foundation.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ad76547a1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ad76547a1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add25308ba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add25308ba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ad76547a1a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ad76547a1a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d76547a1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d76547a1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ad76547a1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ad76547a1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ad76547a1a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ad76547a1a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ad76547a1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ad76547a1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d76547a1a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d76547a1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ad76547a1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ad76547a1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d76547a1a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ad76547a1a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ad76547a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ad76547a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ad76547a1a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ad76547a1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ad76547a1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ad76547a1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ad76547a1a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ad76547a1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ad76547a1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ad76547a1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ad76547a1a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ad76547a1a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ad76547a1a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ad76547a1a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ad76547a1a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ad76547a1a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ad76547a1a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ad76547a1a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ad76547a1a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ad76547a1a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ad76547a1a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ad76547a1a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ad76547a1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ad76547a1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ad76547a1a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ad76547a1a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ad76547a1a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ad76547a1a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ad76547a1a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ad76547a1a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adb27a7a1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adb27a7a1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adc8456b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adc8456b5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adc8456b5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adc8456b55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add25308ba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add25308ba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d76547a1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ad76547a1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ad76547a1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ad76547a1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add25308ba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add25308ba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ad76547a1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ad76547a1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ad76547a1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ad76547a1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1 1">
  <p:cSld name="SECTION_HEADER_1_1_1">
    <p:spTree>
      <p:nvGrpSpPr>
        <p:cNvPr id="56" name="Shape 56"/>
        <p:cNvGrpSpPr/>
        <p:nvPr/>
      </p:nvGrpSpPr>
      <p:grpSpPr>
        <a:xfrm>
          <a:off x="0" y="0"/>
          <a:ext cx="0" cy="0"/>
          <a:chOff x="0" y="0"/>
          <a:chExt cx="0" cy="0"/>
        </a:xfrm>
      </p:grpSpPr>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11"/>
          <p:cNvSpPr/>
          <p:nvPr/>
        </p:nvSpPr>
        <p:spPr>
          <a:xfrm>
            <a:off x="0" y="0"/>
            <a:ext cx="2071800" cy="51435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59" name="Google Shape;59;p11"/>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61" name="Google Shape;61;p11"/>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274E13"/>
              </a:buClr>
              <a:buSzPts val="3000"/>
              <a:buNone/>
              <a:defRPr b="1" sz="3000">
                <a:solidFill>
                  <a:srgbClr val="274E13"/>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62" name="Google Shape;62;p11"/>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65" name="Google Shape;65;p12"/>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66" name="Google Shape;66;p12"/>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2"/>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a:spcBef>
                <a:spcPts val="0"/>
              </a:spcBef>
              <a:spcAft>
                <a:spcPts val="0"/>
              </a:spcAft>
              <a:buSzPts val="1300"/>
              <a:buNone/>
              <a:defRPr sz="1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68" name="Shape 68"/>
        <p:cNvGrpSpPr/>
        <p:nvPr/>
      </p:nvGrpSpPr>
      <p:grpSpPr>
        <a:xfrm>
          <a:off x="0" y="0"/>
          <a:ext cx="0" cy="0"/>
          <a:chOff x="0" y="0"/>
          <a:chExt cx="0" cy="0"/>
        </a:xfrm>
      </p:grpSpPr>
      <p:sp>
        <p:nvSpPr>
          <p:cNvPr id="69" name="Google Shape;6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70" name="Google Shape;70;p13"/>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71" name="Google Shape;71;p13"/>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3"/>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3"/>
          <p:cNvSpPr/>
          <p:nvPr/>
        </p:nvSpPr>
        <p:spPr>
          <a:xfrm>
            <a:off x="-50" y="3842125"/>
            <a:ext cx="9144000" cy="1301700"/>
          </a:xfrm>
          <a:prstGeom prst="rect">
            <a:avLst/>
          </a:prstGeom>
          <a:solidFill>
            <a:srgbClr val="F7C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74" name="Shape 74"/>
        <p:cNvGrpSpPr/>
        <p:nvPr/>
      </p:nvGrpSpPr>
      <p:grpSpPr>
        <a:xfrm>
          <a:off x="0" y="0"/>
          <a:ext cx="0" cy="0"/>
          <a:chOff x="0" y="0"/>
          <a:chExt cx="0" cy="0"/>
        </a:xfrm>
      </p:grpSpPr>
      <p:sp>
        <p:nvSpPr>
          <p:cNvPr id="75" name="Google Shape;7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4"/>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77" name="Google Shape;77;p14"/>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78" name="Google Shape;78;p14"/>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4"/>
          <p:cNvSpPr txBox="1"/>
          <p:nvPr/>
        </p:nvSpPr>
        <p:spPr>
          <a:xfrm>
            <a:off x="2416475" y="4957725"/>
            <a:ext cx="6534600" cy="7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p:cSld name="TITLE_AND_BODY_1_3">
    <p:spTree>
      <p:nvGrpSpPr>
        <p:cNvPr id="80" name="Shape 80"/>
        <p:cNvGrpSpPr/>
        <p:nvPr/>
      </p:nvGrpSpPr>
      <p:grpSpPr>
        <a:xfrm>
          <a:off x="0" y="0"/>
          <a:ext cx="0" cy="0"/>
          <a:chOff x="0" y="0"/>
          <a:chExt cx="0" cy="0"/>
        </a:xfrm>
      </p:grpSpPr>
      <p:sp>
        <p:nvSpPr>
          <p:cNvPr id="81" name="Google Shape;8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82" name="Google Shape;82;p15"/>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83" name="Google Shape;83;p15"/>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B45F06"/>
              </a:buClr>
              <a:buSzPts val="1800"/>
              <a:buFont typeface="Montserrat Medium"/>
              <a:buNone/>
              <a:defRPr sz="1800">
                <a:solidFill>
                  <a:srgbClr val="B45F06"/>
                </a:solidFill>
                <a:latin typeface="Montserrat Medium"/>
                <a:ea typeface="Montserrat Medium"/>
                <a:cs typeface="Montserrat Medium"/>
                <a:sym typeface="Montserrat Medium"/>
              </a:defRPr>
            </a:lvl1pPr>
            <a:lvl2pPr lvl="1" rtl="0">
              <a:spcBef>
                <a:spcPts val="0"/>
              </a:spcBef>
              <a:spcAft>
                <a:spcPts val="0"/>
              </a:spcAft>
              <a:buClr>
                <a:srgbClr val="351C75"/>
              </a:buClr>
              <a:buSzPts val="2800"/>
              <a:buNone/>
              <a:defRPr>
                <a:solidFill>
                  <a:srgbClr val="351C75"/>
                </a:solidFill>
              </a:defRPr>
            </a:lvl2pPr>
            <a:lvl3pPr lvl="2" rtl="0">
              <a:spcBef>
                <a:spcPts val="0"/>
              </a:spcBef>
              <a:spcAft>
                <a:spcPts val="0"/>
              </a:spcAft>
              <a:buClr>
                <a:srgbClr val="351C75"/>
              </a:buClr>
              <a:buSzPts val="2800"/>
              <a:buNone/>
              <a:defRPr>
                <a:solidFill>
                  <a:srgbClr val="351C75"/>
                </a:solidFill>
              </a:defRPr>
            </a:lvl3pPr>
            <a:lvl4pPr lvl="3" rtl="0">
              <a:spcBef>
                <a:spcPts val="0"/>
              </a:spcBef>
              <a:spcAft>
                <a:spcPts val="0"/>
              </a:spcAft>
              <a:buClr>
                <a:srgbClr val="351C75"/>
              </a:buClr>
              <a:buSzPts val="2800"/>
              <a:buNone/>
              <a:defRPr>
                <a:solidFill>
                  <a:srgbClr val="351C75"/>
                </a:solidFill>
              </a:defRPr>
            </a:lvl4pPr>
            <a:lvl5pPr lvl="4" rtl="0">
              <a:spcBef>
                <a:spcPts val="0"/>
              </a:spcBef>
              <a:spcAft>
                <a:spcPts val="0"/>
              </a:spcAft>
              <a:buClr>
                <a:srgbClr val="351C75"/>
              </a:buClr>
              <a:buSzPts val="2800"/>
              <a:buNone/>
              <a:defRPr>
                <a:solidFill>
                  <a:srgbClr val="351C75"/>
                </a:solidFill>
              </a:defRPr>
            </a:lvl5pPr>
            <a:lvl6pPr lvl="5" rtl="0">
              <a:spcBef>
                <a:spcPts val="0"/>
              </a:spcBef>
              <a:spcAft>
                <a:spcPts val="0"/>
              </a:spcAft>
              <a:buClr>
                <a:srgbClr val="351C75"/>
              </a:buClr>
              <a:buSzPts val="2800"/>
              <a:buNone/>
              <a:defRPr>
                <a:solidFill>
                  <a:srgbClr val="351C75"/>
                </a:solidFill>
              </a:defRPr>
            </a:lvl6pPr>
            <a:lvl7pPr lvl="6" rtl="0">
              <a:spcBef>
                <a:spcPts val="0"/>
              </a:spcBef>
              <a:spcAft>
                <a:spcPts val="0"/>
              </a:spcAft>
              <a:buClr>
                <a:srgbClr val="351C75"/>
              </a:buClr>
              <a:buSzPts val="2800"/>
              <a:buNone/>
              <a:defRPr>
                <a:solidFill>
                  <a:srgbClr val="351C75"/>
                </a:solidFill>
              </a:defRPr>
            </a:lvl7pPr>
            <a:lvl8pPr lvl="7" rtl="0">
              <a:spcBef>
                <a:spcPts val="0"/>
              </a:spcBef>
              <a:spcAft>
                <a:spcPts val="0"/>
              </a:spcAft>
              <a:buClr>
                <a:srgbClr val="351C75"/>
              </a:buClr>
              <a:buSzPts val="2800"/>
              <a:buNone/>
              <a:defRPr>
                <a:solidFill>
                  <a:srgbClr val="351C75"/>
                </a:solidFill>
              </a:defRPr>
            </a:lvl8pPr>
            <a:lvl9pPr lvl="8" rtl="0">
              <a:spcBef>
                <a:spcPts val="0"/>
              </a:spcBef>
              <a:spcAft>
                <a:spcPts val="0"/>
              </a:spcAft>
              <a:buClr>
                <a:srgbClr val="351C75"/>
              </a:buClr>
              <a:buSzPts val="2800"/>
              <a:buNone/>
              <a:defRPr>
                <a:solidFill>
                  <a:srgbClr val="351C75"/>
                </a:solidFill>
              </a:defRPr>
            </a:lvl9pPr>
          </a:lstStyle>
          <a:p/>
        </p:txBody>
      </p:sp>
      <p:sp>
        <p:nvSpPr>
          <p:cNvPr id="84" name="Google Shape;84;p1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p:cSld name="TITLE_AND_BODY_1_3_1">
    <p:spTree>
      <p:nvGrpSpPr>
        <p:cNvPr id="85" name="Shape 85"/>
        <p:cNvGrpSpPr/>
        <p:nvPr/>
      </p:nvGrpSpPr>
      <p:grpSpPr>
        <a:xfrm>
          <a:off x="0" y="0"/>
          <a:ext cx="0" cy="0"/>
          <a:chOff x="0" y="0"/>
          <a:chExt cx="0" cy="0"/>
        </a:xfrm>
      </p:grpSpPr>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87" name="Google Shape;87;p16"/>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88" name="Google Shape;88;p16"/>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89" name="Google Shape;89;p1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4">
  <p:cSld name="TITLE_AND_BODY_1_4">
    <p:spTree>
      <p:nvGrpSpPr>
        <p:cNvPr id="90" name="Shape 90"/>
        <p:cNvGrpSpPr/>
        <p:nvPr/>
      </p:nvGrpSpPr>
      <p:grpSpPr>
        <a:xfrm>
          <a:off x="0" y="0"/>
          <a:ext cx="0" cy="0"/>
          <a:chOff x="0" y="0"/>
          <a:chExt cx="0" cy="0"/>
        </a:xfrm>
      </p:grpSpPr>
      <p:sp>
        <p:nvSpPr>
          <p:cNvPr id="91" name="Google Shape;9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92" name="Google Shape;92;p17"/>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93" name="Google Shape;93;p17"/>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94" name="Google Shape;94;p1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 name="Google Shape;95;p17"/>
          <p:cNvSpPr/>
          <p:nvPr/>
        </p:nvSpPr>
        <p:spPr>
          <a:xfrm>
            <a:off x="-50" y="3842125"/>
            <a:ext cx="9144000" cy="13017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2">
  <p:cSld name="TITLE_AND_BODY_1_3_2">
    <p:spTree>
      <p:nvGrpSpPr>
        <p:cNvPr id="96" name="Shape 96"/>
        <p:cNvGrpSpPr/>
        <p:nvPr/>
      </p:nvGrpSpPr>
      <p:grpSpPr>
        <a:xfrm>
          <a:off x="0" y="0"/>
          <a:ext cx="0" cy="0"/>
          <a:chOff x="0" y="0"/>
          <a:chExt cx="0" cy="0"/>
        </a:xfrm>
      </p:grpSpPr>
      <p:sp>
        <p:nvSpPr>
          <p:cNvPr id="97" name="Google Shape;9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98" name="Google Shape;98;p18"/>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99" name="Google Shape;99;p18"/>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B45F06"/>
              </a:buClr>
              <a:buSzPts val="1800"/>
              <a:buFont typeface="Montserrat Medium"/>
              <a:buNone/>
              <a:defRPr sz="1800">
                <a:solidFill>
                  <a:srgbClr val="B45F06"/>
                </a:solidFill>
                <a:latin typeface="Montserrat Medium"/>
                <a:ea typeface="Montserrat Medium"/>
                <a:cs typeface="Montserrat Medium"/>
                <a:sym typeface="Montserrat Medium"/>
              </a:defRPr>
            </a:lvl1pPr>
            <a:lvl2pPr lvl="1" rtl="0">
              <a:spcBef>
                <a:spcPts val="0"/>
              </a:spcBef>
              <a:spcAft>
                <a:spcPts val="0"/>
              </a:spcAft>
              <a:buClr>
                <a:srgbClr val="351C75"/>
              </a:buClr>
              <a:buSzPts val="2800"/>
              <a:buNone/>
              <a:defRPr>
                <a:solidFill>
                  <a:srgbClr val="351C75"/>
                </a:solidFill>
              </a:defRPr>
            </a:lvl2pPr>
            <a:lvl3pPr lvl="2" rtl="0">
              <a:spcBef>
                <a:spcPts val="0"/>
              </a:spcBef>
              <a:spcAft>
                <a:spcPts val="0"/>
              </a:spcAft>
              <a:buClr>
                <a:srgbClr val="351C75"/>
              </a:buClr>
              <a:buSzPts val="2800"/>
              <a:buNone/>
              <a:defRPr>
                <a:solidFill>
                  <a:srgbClr val="351C75"/>
                </a:solidFill>
              </a:defRPr>
            </a:lvl3pPr>
            <a:lvl4pPr lvl="3" rtl="0">
              <a:spcBef>
                <a:spcPts val="0"/>
              </a:spcBef>
              <a:spcAft>
                <a:spcPts val="0"/>
              </a:spcAft>
              <a:buClr>
                <a:srgbClr val="351C75"/>
              </a:buClr>
              <a:buSzPts val="2800"/>
              <a:buNone/>
              <a:defRPr>
                <a:solidFill>
                  <a:srgbClr val="351C75"/>
                </a:solidFill>
              </a:defRPr>
            </a:lvl4pPr>
            <a:lvl5pPr lvl="4" rtl="0">
              <a:spcBef>
                <a:spcPts val="0"/>
              </a:spcBef>
              <a:spcAft>
                <a:spcPts val="0"/>
              </a:spcAft>
              <a:buClr>
                <a:srgbClr val="351C75"/>
              </a:buClr>
              <a:buSzPts val="2800"/>
              <a:buNone/>
              <a:defRPr>
                <a:solidFill>
                  <a:srgbClr val="351C75"/>
                </a:solidFill>
              </a:defRPr>
            </a:lvl5pPr>
            <a:lvl6pPr lvl="5" rtl="0">
              <a:spcBef>
                <a:spcPts val="0"/>
              </a:spcBef>
              <a:spcAft>
                <a:spcPts val="0"/>
              </a:spcAft>
              <a:buClr>
                <a:srgbClr val="351C75"/>
              </a:buClr>
              <a:buSzPts val="2800"/>
              <a:buNone/>
              <a:defRPr>
                <a:solidFill>
                  <a:srgbClr val="351C75"/>
                </a:solidFill>
              </a:defRPr>
            </a:lvl6pPr>
            <a:lvl7pPr lvl="6" rtl="0">
              <a:spcBef>
                <a:spcPts val="0"/>
              </a:spcBef>
              <a:spcAft>
                <a:spcPts val="0"/>
              </a:spcAft>
              <a:buClr>
                <a:srgbClr val="351C75"/>
              </a:buClr>
              <a:buSzPts val="2800"/>
              <a:buNone/>
              <a:defRPr>
                <a:solidFill>
                  <a:srgbClr val="351C75"/>
                </a:solidFill>
              </a:defRPr>
            </a:lvl7pPr>
            <a:lvl8pPr lvl="7" rtl="0">
              <a:spcBef>
                <a:spcPts val="0"/>
              </a:spcBef>
              <a:spcAft>
                <a:spcPts val="0"/>
              </a:spcAft>
              <a:buClr>
                <a:srgbClr val="351C75"/>
              </a:buClr>
              <a:buSzPts val="2800"/>
              <a:buNone/>
              <a:defRPr>
                <a:solidFill>
                  <a:srgbClr val="351C75"/>
                </a:solidFill>
              </a:defRPr>
            </a:lvl8pPr>
            <a:lvl9pPr lvl="8" rtl="0">
              <a:spcBef>
                <a:spcPts val="0"/>
              </a:spcBef>
              <a:spcAft>
                <a:spcPts val="0"/>
              </a:spcAft>
              <a:buClr>
                <a:srgbClr val="351C75"/>
              </a:buClr>
              <a:buSzPts val="2800"/>
              <a:buNone/>
              <a:defRPr>
                <a:solidFill>
                  <a:srgbClr val="351C75"/>
                </a:solidFill>
              </a:defRPr>
            </a:lvl9pPr>
          </a:lstStyle>
          <a:p/>
        </p:txBody>
      </p:sp>
      <p:sp>
        <p:nvSpPr>
          <p:cNvPr id="100" name="Google Shape;100;p1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2">
  <p:cSld name="TITLE_AND_BODY_1_3_1_2">
    <p:spTree>
      <p:nvGrpSpPr>
        <p:cNvPr id="101" name="Shape 101"/>
        <p:cNvGrpSpPr/>
        <p:nvPr/>
      </p:nvGrpSpPr>
      <p:grpSpPr>
        <a:xfrm>
          <a:off x="0" y="0"/>
          <a:ext cx="0" cy="0"/>
          <a:chOff x="0" y="0"/>
          <a:chExt cx="0" cy="0"/>
        </a:xfrm>
      </p:grpSpPr>
      <p:sp>
        <p:nvSpPr>
          <p:cNvPr id="102" name="Google Shape;10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9"/>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104" name="Google Shape;104;p19"/>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05" name="Google Shape;105;p19"/>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 name="Google Shape;106;p19"/>
          <p:cNvSpPr/>
          <p:nvPr/>
        </p:nvSpPr>
        <p:spPr>
          <a:xfrm>
            <a:off x="-50" y="3842125"/>
            <a:ext cx="9144000" cy="13017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p:cSld name="TITLE_AND_BODY_1_3_1_1">
    <p:spTree>
      <p:nvGrpSpPr>
        <p:cNvPr id="107" name="Shape 107"/>
        <p:cNvGrpSpPr/>
        <p:nvPr/>
      </p:nvGrpSpPr>
      <p:grpSpPr>
        <a:xfrm>
          <a:off x="0" y="0"/>
          <a:ext cx="0" cy="0"/>
          <a:chOff x="0" y="0"/>
          <a:chExt cx="0" cy="0"/>
        </a:xfrm>
      </p:grpSpPr>
      <p:sp>
        <p:nvSpPr>
          <p:cNvPr id="108" name="Google Shape;10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09" name="Google Shape;109;p20"/>
          <p:cNvCxnSpPr/>
          <p:nvPr/>
        </p:nvCxnSpPr>
        <p:spPr>
          <a:xfrm>
            <a:off x="172350" y="703425"/>
            <a:ext cx="1853400" cy="0"/>
          </a:xfrm>
          <a:prstGeom prst="straightConnector1">
            <a:avLst/>
          </a:prstGeom>
          <a:noFill/>
          <a:ln cap="flat" cmpd="sng" w="76200">
            <a:solidFill>
              <a:srgbClr val="F7C86E"/>
            </a:solidFill>
            <a:prstDash val="solid"/>
            <a:round/>
            <a:headEnd len="med" w="med" type="none"/>
            <a:tailEnd len="med" w="med" type="none"/>
          </a:ln>
        </p:spPr>
      </p:cxnSp>
      <p:sp>
        <p:nvSpPr>
          <p:cNvPr id="110" name="Google Shape;110;p20"/>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11" name="Google Shape;111;p20"/>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20"/>
          <p:cNvSpPr/>
          <p:nvPr/>
        </p:nvSpPr>
        <p:spPr>
          <a:xfrm>
            <a:off x="-50" y="3842125"/>
            <a:ext cx="9144000" cy="1301700"/>
          </a:xfrm>
          <a:prstGeom prst="rect">
            <a:avLst/>
          </a:prstGeom>
          <a:solidFill>
            <a:srgbClr val="F7C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3" name="Shape 13"/>
        <p:cNvGrpSpPr/>
        <p:nvPr/>
      </p:nvGrpSpPr>
      <p:grpSpPr>
        <a:xfrm>
          <a:off x="0" y="0"/>
          <a:ext cx="0" cy="0"/>
          <a:chOff x="0" y="0"/>
          <a:chExt cx="0" cy="0"/>
        </a:xfrm>
      </p:grpSpPr>
      <p:sp>
        <p:nvSpPr>
          <p:cNvPr id="14" name="Google Shape;14;p3"/>
          <p:cNvSpPr/>
          <p:nvPr/>
        </p:nvSpPr>
        <p:spPr>
          <a:xfrm>
            <a:off x="170000" y="194288"/>
            <a:ext cx="8804100" cy="4772400"/>
          </a:xfrm>
          <a:prstGeom prst="rect">
            <a:avLst/>
          </a:prstGeom>
          <a:solidFill>
            <a:srgbClr val="F5C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16" name="Google Shape;16;p3"/>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6000"/>
              <a:buNone/>
              <a:defRPr b="1" sz="6000">
                <a:solidFill>
                  <a:srgbClr val="FFFF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3"/>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FFFFFF"/>
              </a:buClr>
              <a:buSzPts val="3700"/>
              <a:buNone/>
              <a:defRPr sz="3700">
                <a:solidFill>
                  <a:srgbClr val="FFFFFF"/>
                </a:solidFill>
              </a:defRPr>
            </a:lvl1pPr>
            <a:lvl2pPr lvl="1">
              <a:spcBef>
                <a:spcPts val="1600"/>
              </a:spcBef>
              <a:spcAft>
                <a:spcPts val="0"/>
              </a:spcAft>
              <a:buClr>
                <a:srgbClr val="FFFFFF"/>
              </a:buClr>
              <a:buSzPts val="1400"/>
              <a:buNone/>
              <a:defRPr>
                <a:solidFill>
                  <a:srgbClr val="FFFFFF"/>
                </a:solidFill>
              </a:defRPr>
            </a:lvl2pPr>
            <a:lvl3pPr lvl="2">
              <a:spcBef>
                <a:spcPts val="1600"/>
              </a:spcBef>
              <a:spcAft>
                <a:spcPts val="0"/>
              </a:spcAft>
              <a:buClr>
                <a:srgbClr val="FFFFFF"/>
              </a:buClr>
              <a:buSzPts val="1400"/>
              <a:buNone/>
              <a:defRPr>
                <a:solidFill>
                  <a:srgbClr val="FFFFFF"/>
                </a:solidFill>
              </a:defRPr>
            </a:lvl3pPr>
            <a:lvl4pPr lvl="3">
              <a:spcBef>
                <a:spcPts val="1600"/>
              </a:spcBef>
              <a:spcAft>
                <a:spcPts val="0"/>
              </a:spcAft>
              <a:buClr>
                <a:srgbClr val="FFFFFF"/>
              </a:buClr>
              <a:buSzPts val="1400"/>
              <a:buNone/>
              <a:defRPr>
                <a:solidFill>
                  <a:srgbClr val="FFFFFF"/>
                </a:solidFill>
              </a:defRPr>
            </a:lvl4pPr>
            <a:lvl5pPr lvl="4">
              <a:spcBef>
                <a:spcPts val="1600"/>
              </a:spcBef>
              <a:spcAft>
                <a:spcPts val="0"/>
              </a:spcAft>
              <a:buClr>
                <a:srgbClr val="FFFFFF"/>
              </a:buClr>
              <a:buSzPts val="1400"/>
              <a:buNone/>
              <a:defRPr>
                <a:solidFill>
                  <a:srgbClr val="FFFFFF"/>
                </a:solidFill>
              </a:defRPr>
            </a:lvl5pPr>
            <a:lvl6pPr lvl="5">
              <a:spcBef>
                <a:spcPts val="1600"/>
              </a:spcBef>
              <a:spcAft>
                <a:spcPts val="0"/>
              </a:spcAft>
              <a:buClr>
                <a:srgbClr val="FFFFFF"/>
              </a:buClr>
              <a:buSzPts val="1400"/>
              <a:buNone/>
              <a:defRPr>
                <a:solidFill>
                  <a:srgbClr val="FFFFFF"/>
                </a:solidFill>
              </a:defRPr>
            </a:lvl6pPr>
            <a:lvl7pPr lvl="6">
              <a:spcBef>
                <a:spcPts val="1600"/>
              </a:spcBef>
              <a:spcAft>
                <a:spcPts val="0"/>
              </a:spcAft>
              <a:buClr>
                <a:srgbClr val="FFFFFF"/>
              </a:buClr>
              <a:buSzPts val="1400"/>
              <a:buNone/>
              <a:defRPr>
                <a:solidFill>
                  <a:srgbClr val="FFFFFF"/>
                </a:solidFill>
              </a:defRPr>
            </a:lvl7pPr>
            <a:lvl8pPr lvl="7">
              <a:spcBef>
                <a:spcPts val="1600"/>
              </a:spcBef>
              <a:spcAft>
                <a:spcPts val="0"/>
              </a:spcAft>
              <a:buClr>
                <a:srgbClr val="FFFFFF"/>
              </a:buClr>
              <a:buSzPts val="1400"/>
              <a:buNone/>
              <a:defRPr>
                <a:solidFill>
                  <a:srgbClr val="FFFFFF"/>
                </a:solidFill>
              </a:defRPr>
            </a:lvl8pPr>
            <a:lvl9pPr lvl="8">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p:cSld name="TITLE_AND_BODY_1_3_1_1_1">
    <p:spTree>
      <p:nvGrpSpPr>
        <p:cNvPr id="113" name="Shape 113"/>
        <p:cNvGrpSpPr/>
        <p:nvPr/>
      </p:nvGrpSpPr>
      <p:grpSpPr>
        <a:xfrm>
          <a:off x="0" y="0"/>
          <a:ext cx="0" cy="0"/>
          <a:chOff x="0" y="0"/>
          <a:chExt cx="0" cy="0"/>
        </a:xfrm>
      </p:grpSpPr>
      <p:sp>
        <p:nvSpPr>
          <p:cNvPr id="114" name="Google Shape;11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15" name="Google Shape;115;p21"/>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16" name="Google Shape;116;p21"/>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17" name="Google Shape;117;p21"/>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1"/>
          <p:cNvSpPr/>
          <p:nvPr/>
        </p:nvSpPr>
        <p:spPr>
          <a:xfrm>
            <a:off x="-50" y="3842125"/>
            <a:ext cx="9144000" cy="1301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1">
  <p:cSld name="TITLE_AND_BODY_1_3_1_1_1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21" name="Google Shape;121;p22"/>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22" name="Google Shape;122;p22"/>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23" name="Google Shape;123;p22"/>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1 1">
  <p:cSld name="TITLE_AND_BODY_1_3_1_1_1_1_1">
    <p:spTree>
      <p:nvGrpSpPr>
        <p:cNvPr id="124" name="Shape 124"/>
        <p:cNvGrpSpPr/>
        <p:nvPr/>
      </p:nvGrpSpPr>
      <p:grpSpPr>
        <a:xfrm>
          <a:off x="0" y="0"/>
          <a:ext cx="0" cy="0"/>
          <a:chOff x="0" y="0"/>
          <a:chExt cx="0" cy="0"/>
        </a:xfrm>
      </p:grpSpPr>
      <p:sp>
        <p:nvSpPr>
          <p:cNvPr id="125" name="Google Shape;12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26" name="Google Shape;126;p23"/>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27" name="Google Shape;127;p23"/>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28" name="Google Shape;128;p23"/>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29" name="Google Shape;129;p23"/>
          <p:cNvCxnSpPr/>
          <p:nvPr/>
        </p:nvCxnSpPr>
        <p:spPr>
          <a:xfrm>
            <a:off x="172350" y="2121900"/>
            <a:ext cx="1853400" cy="0"/>
          </a:xfrm>
          <a:prstGeom prst="straightConnector1">
            <a:avLst/>
          </a:prstGeom>
          <a:noFill/>
          <a:ln cap="flat" cmpd="sng" w="76200">
            <a:solidFill>
              <a:srgbClr val="38761D"/>
            </a:solidFill>
            <a:prstDash val="solid"/>
            <a:round/>
            <a:headEnd len="med" w="med" type="none"/>
            <a:tailEnd len="med" w="med" type="none"/>
          </a:ln>
        </p:spPr>
      </p:cxnSp>
      <p:sp>
        <p:nvSpPr>
          <p:cNvPr id="130" name="Google Shape;130;p23"/>
          <p:cNvSpPr txBox="1"/>
          <p:nvPr>
            <p:ph idx="3" type="title"/>
          </p:nvPr>
        </p:nvSpPr>
        <p:spPr>
          <a:xfrm>
            <a:off x="172350" y="2280700"/>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31" name="Google Shape;131;p23"/>
          <p:cNvSpPr txBox="1"/>
          <p:nvPr>
            <p:ph idx="4" type="title"/>
          </p:nvPr>
        </p:nvSpPr>
        <p:spPr>
          <a:xfrm>
            <a:off x="2315400" y="1987223"/>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2">
  <p:cSld name="TITLE_AND_BODY_1_2">
    <p:spTree>
      <p:nvGrpSpPr>
        <p:cNvPr id="132" name="Shape 132"/>
        <p:cNvGrpSpPr/>
        <p:nvPr/>
      </p:nvGrpSpPr>
      <p:grpSpPr>
        <a:xfrm>
          <a:off x="0" y="0"/>
          <a:ext cx="0" cy="0"/>
          <a:chOff x="0" y="0"/>
          <a:chExt cx="0" cy="0"/>
        </a:xfrm>
      </p:grpSpPr>
      <p:sp>
        <p:nvSpPr>
          <p:cNvPr id="133" name="Google Shape;13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34" name="Google Shape;134;p24"/>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135" name="Google Shape;135;p24"/>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800"/>
              <a:buNone/>
              <a:defRPr>
                <a:solidFill>
                  <a:srgbClr val="0B5394"/>
                </a:solidFill>
              </a:defRPr>
            </a:lvl2pPr>
            <a:lvl3pPr lvl="2" rtl="0">
              <a:spcBef>
                <a:spcPts val="0"/>
              </a:spcBef>
              <a:spcAft>
                <a:spcPts val="0"/>
              </a:spcAft>
              <a:buClr>
                <a:srgbClr val="0B5394"/>
              </a:buClr>
              <a:buSzPts val="2800"/>
              <a:buNone/>
              <a:defRPr>
                <a:solidFill>
                  <a:srgbClr val="0B5394"/>
                </a:solidFill>
              </a:defRPr>
            </a:lvl3pPr>
            <a:lvl4pPr lvl="3" rtl="0">
              <a:spcBef>
                <a:spcPts val="0"/>
              </a:spcBef>
              <a:spcAft>
                <a:spcPts val="0"/>
              </a:spcAft>
              <a:buClr>
                <a:srgbClr val="0B5394"/>
              </a:buClr>
              <a:buSzPts val="2800"/>
              <a:buNone/>
              <a:defRPr>
                <a:solidFill>
                  <a:srgbClr val="0B5394"/>
                </a:solidFill>
              </a:defRPr>
            </a:lvl4pPr>
            <a:lvl5pPr lvl="4" rtl="0">
              <a:spcBef>
                <a:spcPts val="0"/>
              </a:spcBef>
              <a:spcAft>
                <a:spcPts val="0"/>
              </a:spcAft>
              <a:buClr>
                <a:srgbClr val="0B5394"/>
              </a:buClr>
              <a:buSzPts val="2800"/>
              <a:buNone/>
              <a:defRPr>
                <a:solidFill>
                  <a:srgbClr val="0B5394"/>
                </a:solidFill>
              </a:defRPr>
            </a:lvl5pPr>
            <a:lvl6pPr lvl="5" rtl="0">
              <a:spcBef>
                <a:spcPts val="0"/>
              </a:spcBef>
              <a:spcAft>
                <a:spcPts val="0"/>
              </a:spcAft>
              <a:buClr>
                <a:srgbClr val="0B5394"/>
              </a:buClr>
              <a:buSzPts val="2800"/>
              <a:buNone/>
              <a:defRPr>
                <a:solidFill>
                  <a:srgbClr val="0B5394"/>
                </a:solidFill>
              </a:defRPr>
            </a:lvl6pPr>
            <a:lvl7pPr lvl="6" rtl="0">
              <a:spcBef>
                <a:spcPts val="0"/>
              </a:spcBef>
              <a:spcAft>
                <a:spcPts val="0"/>
              </a:spcAft>
              <a:buClr>
                <a:srgbClr val="0B5394"/>
              </a:buClr>
              <a:buSzPts val="2800"/>
              <a:buNone/>
              <a:defRPr>
                <a:solidFill>
                  <a:srgbClr val="0B5394"/>
                </a:solidFill>
              </a:defRPr>
            </a:lvl7pPr>
            <a:lvl8pPr lvl="7" rtl="0">
              <a:spcBef>
                <a:spcPts val="0"/>
              </a:spcBef>
              <a:spcAft>
                <a:spcPts val="0"/>
              </a:spcAft>
              <a:buClr>
                <a:srgbClr val="0B5394"/>
              </a:buClr>
              <a:buSzPts val="2800"/>
              <a:buNone/>
              <a:defRPr>
                <a:solidFill>
                  <a:srgbClr val="0B5394"/>
                </a:solidFill>
              </a:defRPr>
            </a:lvl8pPr>
            <a:lvl9pPr lvl="8" rtl="0">
              <a:spcBef>
                <a:spcPts val="0"/>
              </a:spcBef>
              <a:spcAft>
                <a:spcPts val="0"/>
              </a:spcAft>
              <a:buClr>
                <a:srgbClr val="0B5394"/>
              </a:buClr>
              <a:buSzPts val="2800"/>
              <a:buNone/>
              <a:defRPr>
                <a:solidFill>
                  <a:srgbClr val="0B5394"/>
                </a:solidFill>
              </a:defRPr>
            </a:lvl9pPr>
          </a:lstStyle>
          <a:p/>
        </p:txBody>
      </p:sp>
      <p:sp>
        <p:nvSpPr>
          <p:cNvPr id="136" name="Google Shape;136;p24"/>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137" name="Shape 137"/>
        <p:cNvGrpSpPr/>
        <p:nvPr/>
      </p:nvGrpSpPr>
      <p:grpSpPr>
        <a:xfrm>
          <a:off x="0" y="0"/>
          <a:ext cx="0" cy="0"/>
          <a:chOff x="0" y="0"/>
          <a:chExt cx="0" cy="0"/>
        </a:xfrm>
      </p:grpSpPr>
      <p:sp>
        <p:nvSpPr>
          <p:cNvPr id="138" name="Google Shape;13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39" name="Google Shape;139;p25"/>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140" name="Google Shape;140;p25"/>
          <p:cNvSpPr txBox="1"/>
          <p:nvPr>
            <p:ph type="title"/>
          </p:nvPr>
        </p:nvSpPr>
        <p:spPr>
          <a:xfrm>
            <a:off x="172350" y="814725"/>
            <a:ext cx="2155500" cy="14655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41" name="Google Shape;141;p2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2" name="Google Shape;142;p25"/>
          <p:cNvCxnSpPr/>
          <p:nvPr/>
        </p:nvCxnSpPr>
        <p:spPr>
          <a:xfrm>
            <a:off x="169125" y="2367900"/>
            <a:ext cx="1853400" cy="0"/>
          </a:xfrm>
          <a:prstGeom prst="straightConnector1">
            <a:avLst/>
          </a:prstGeom>
          <a:noFill/>
          <a:ln cap="flat" cmpd="sng" w="76200">
            <a:solidFill>
              <a:srgbClr val="3D85C6"/>
            </a:solidFill>
            <a:prstDash val="solid"/>
            <a:round/>
            <a:headEnd len="med" w="med" type="none"/>
            <a:tailEnd len="med" w="med" type="none"/>
          </a:ln>
        </p:spPr>
      </p:cxnSp>
      <p:sp>
        <p:nvSpPr>
          <p:cNvPr id="143" name="Google Shape;143;p25"/>
          <p:cNvSpPr txBox="1"/>
          <p:nvPr>
            <p:ph idx="3" type="title"/>
          </p:nvPr>
        </p:nvSpPr>
        <p:spPr>
          <a:xfrm>
            <a:off x="159900" y="2529350"/>
            <a:ext cx="2155500" cy="14655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46" name="Google Shape;146;p26"/>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147" name="Google Shape;147;p26"/>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48" name="Google Shape;148;p2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9" name="Google Shape;149;p26"/>
          <p:cNvCxnSpPr/>
          <p:nvPr/>
        </p:nvCxnSpPr>
        <p:spPr>
          <a:xfrm>
            <a:off x="169125" y="2367900"/>
            <a:ext cx="1853400" cy="0"/>
          </a:xfrm>
          <a:prstGeom prst="straightConnector1">
            <a:avLst/>
          </a:prstGeom>
          <a:noFill/>
          <a:ln cap="flat" cmpd="sng" w="76200">
            <a:solidFill>
              <a:srgbClr val="E06666"/>
            </a:solidFill>
            <a:prstDash val="solid"/>
            <a:round/>
            <a:headEnd len="med" w="med" type="none"/>
            <a:tailEnd len="med" w="med" type="none"/>
          </a:ln>
        </p:spPr>
      </p:cxnSp>
      <p:sp>
        <p:nvSpPr>
          <p:cNvPr id="150" name="Google Shape;150;p26"/>
          <p:cNvSpPr txBox="1"/>
          <p:nvPr>
            <p:ph idx="3" type="title"/>
          </p:nvPr>
        </p:nvSpPr>
        <p:spPr>
          <a:xfrm>
            <a:off x="172350" y="2408500"/>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p:cSld name="TITLE_AND_BODY_1_1_1_1">
    <p:spTree>
      <p:nvGrpSpPr>
        <p:cNvPr id="151" name="Shape 151"/>
        <p:cNvGrpSpPr/>
        <p:nvPr/>
      </p:nvGrpSpPr>
      <p:grpSpPr>
        <a:xfrm>
          <a:off x="0" y="0"/>
          <a:ext cx="0" cy="0"/>
          <a:chOff x="0" y="0"/>
          <a:chExt cx="0" cy="0"/>
        </a:xfrm>
      </p:grpSpPr>
      <p:sp>
        <p:nvSpPr>
          <p:cNvPr id="152" name="Google Shape;15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53" name="Google Shape;153;p27"/>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154" name="Google Shape;154;p27"/>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55" name="Google Shape;155;p2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6" name="Google Shape;156;p27"/>
          <p:cNvCxnSpPr/>
          <p:nvPr/>
        </p:nvCxnSpPr>
        <p:spPr>
          <a:xfrm>
            <a:off x="169125" y="2760245"/>
            <a:ext cx="1853400" cy="0"/>
          </a:xfrm>
          <a:prstGeom prst="straightConnector1">
            <a:avLst/>
          </a:prstGeom>
          <a:noFill/>
          <a:ln cap="flat" cmpd="sng" w="76200">
            <a:solidFill>
              <a:srgbClr val="F5C763"/>
            </a:solidFill>
            <a:prstDash val="solid"/>
            <a:round/>
            <a:headEnd len="med" w="med" type="none"/>
            <a:tailEnd len="med" w="med" type="none"/>
          </a:ln>
        </p:spPr>
      </p:cxnSp>
      <p:sp>
        <p:nvSpPr>
          <p:cNvPr id="157" name="Google Shape;157;p27"/>
          <p:cNvSpPr txBox="1"/>
          <p:nvPr>
            <p:ph idx="3" type="title"/>
          </p:nvPr>
        </p:nvSpPr>
        <p:spPr>
          <a:xfrm>
            <a:off x="172350" y="280084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1">
  <p:cSld name="TITLE_AND_BODY_1_1_1_1_1">
    <p:spTree>
      <p:nvGrpSpPr>
        <p:cNvPr id="158" name="Shape 158"/>
        <p:cNvGrpSpPr/>
        <p:nvPr/>
      </p:nvGrpSpPr>
      <p:grpSpPr>
        <a:xfrm>
          <a:off x="0" y="0"/>
          <a:ext cx="0" cy="0"/>
          <a:chOff x="0" y="0"/>
          <a:chExt cx="0" cy="0"/>
        </a:xfrm>
      </p:grpSpPr>
      <p:sp>
        <p:nvSpPr>
          <p:cNvPr id="159" name="Google Shape;15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60" name="Google Shape;160;p28"/>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161" name="Google Shape;161;p28"/>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62" name="Google Shape;162;p2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63" name="Google Shape;163;p28"/>
          <p:cNvCxnSpPr/>
          <p:nvPr/>
        </p:nvCxnSpPr>
        <p:spPr>
          <a:xfrm>
            <a:off x="169125" y="2291700"/>
            <a:ext cx="1853400" cy="0"/>
          </a:xfrm>
          <a:prstGeom prst="straightConnector1">
            <a:avLst/>
          </a:prstGeom>
          <a:noFill/>
          <a:ln cap="flat" cmpd="sng" w="76200">
            <a:solidFill>
              <a:srgbClr val="F5C763"/>
            </a:solidFill>
            <a:prstDash val="solid"/>
            <a:round/>
            <a:headEnd len="med" w="med" type="none"/>
            <a:tailEnd len="med" w="med" type="none"/>
          </a:ln>
        </p:spPr>
      </p:cxnSp>
      <p:sp>
        <p:nvSpPr>
          <p:cNvPr id="164" name="Google Shape;164;p28"/>
          <p:cNvSpPr txBox="1"/>
          <p:nvPr>
            <p:ph idx="3" type="title"/>
          </p:nvPr>
        </p:nvSpPr>
        <p:spPr>
          <a:xfrm>
            <a:off x="172350" y="2332300"/>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7" name="Google Shape;167;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68" name="Google Shape;168;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69" name="Google Shape;169;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2" name="Google Shape;172;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spTree>
      <p:nvGrpSpPr>
        <p:cNvPr id="18" name="Shape 18"/>
        <p:cNvGrpSpPr/>
        <p:nvPr/>
      </p:nvGrpSpPr>
      <p:grpSpPr>
        <a:xfrm>
          <a:off x="0" y="0"/>
          <a:ext cx="0" cy="0"/>
          <a:chOff x="0" y="0"/>
          <a:chExt cx="0" cy="0"/>
        </a:xfrm>
      </p:grpSpPr>
      <p:sp>
        <p:nvSpPr>
          <p:cNvPr id="19" name="Google Shape;19;p4"/>
          <p:cNvSpPr/>
          <p:nvPr/>
        </p:nvSpPr>
        <p:spPr>
          <a:xfrm>
            <a:off x="170000" y="194288"/>
            <a:ext cx="8804100" cy="47724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21" name="Google Shape;21;p4"/>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3" name="Shape 173"/>
        <p:cNvGrpSpPr/>
        <p:nvPr/>
      </p:nvGrpSpPr>
      <p:grpSpPr>
        <a:xfrm>
          <a:off x="0" y="0"/>
          <a:ext cx="0" cy="0"/>
          <a:chOff x="0" y="0"/>
          <a:chExt cx="0" cy="0"/>
        </a:xfrm>
      </p:grpSpPr>
      <p:sp>
        <p:nvSpPr>
          <p:cNvPr id="174" name="Google Shape;174;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75" name="Google Shape;175;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76" name="Google Shape;17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7" name="Shape 177"/>
        <p:cNvGrpSpPr/>
        <p:nvPr/>
      </p:nvGrpSpPr>
      <p:grpSpPr>
        <a:xfrm>
          <a:off x="0" y="0"/>
          <a:ext cx="0" cy="0"/>
          <a:chOff x="0" y="0"/>
          <a:chExt cx="0" cy="0"/>
        </a:xfrm>
      </p:grpSpPr>
      <p:sp>
        <p:nvSpPr>
          <p:cNvPr id="178" name="Google Shape;178;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79" name="Google Shape;17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0" name="Shape 180"/>
        <p:cNvGrpSpPr/>
        <p:nvPr/>
      </p:nvGrpSpPr>
      <p:grpSpPr>
        <a:xfrm>
          <a:off x="0" y="0"/>
          <a:ext cx="0" cy="0"/>
          <a:chOff x="0" y="0"/>
          <a:chExt cx="0" cy="0"/>
        </a:xfrm>
      </p:grpSpPr>
      <p:sp>
        <p:nvSpPr>
          <p:cNvPr id="181" name="Google Shape;181;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83" name="Google Shape;183;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4" name="Google Shape;184;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5" name="Google Shape;18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6" name="Shape 186"/>
        <p:cNvGrpSpPr/>
        <p:nvPr/>
      </p:nvGrpSpPr>
      <p:grpSpPr>
        <a:xfrm>
          <a:off x="0" y="0"/>
          <a:ext cx="0" cy="0"/>
          <a:chOff x="0" y="0"/>
          <a:chExt cx="0" cy="0"/>
        </a:xfrm>
      </p:grpSpPr>
      <p:sp>
        <p:nvSpPr>
          <p:cNvPr id="187" name="Google Shape;187;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88" name="Google Shape;188;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9" name="Shape 189"/>
        <p:cNvGrpSpPr/>
        <p:nvPr/>
      </p:nvGrpSpPr>
      <p:grpSpPr>
        <a:xfrm>
          <a:off x="0" y="0"/>
          <a:ext cx="0" cy="0"/>
          <a:chOff x="0" y="0"/>
          <a:chExt cx="0" cy="0"/>
        </a:xfrm>
      </p:grpSpPr>
      <p:sp>
        <p:nvSpPr>
          <p:cNvPr id="190" name="Google Shape;190;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1" name="Google Shape;191;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92" name="Google Shape;192;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3" name="Shape 193"/>
        <p:cNvGrpSpPr/>
        <p:nvPr/>
      </p:nvGrpSpPr>
      <p:grpSpPr>
        <a:xfrm>
          <a:off x="0" y="0"/>
          <a:ext cx="0" cy="0"/>
          <a:chOff x="0" y="0"/>
          <a:chExt cx="0" cy="0"/>
        </a:xfrm>
      </p:grpSpPr>
      <p:sp>
        <p:nvSpPr>
          <p:cNvPr id="194" name="Google Shape;194;p36"/>
          <p:cNvSpPr/>
          <p:nvPr/>
        </p:nvSpPr>
        <p:spPr>
          <a:xfrm>
            <a:off x="0" y="0"/>
            <a:ext cx="9144000" cy="5143500"/>
          </a:xfrm>
          <a:prstGeom prst="rect">
            <a:avLst/>
          </a:prstGeom>
          <a:solidFill>
            <a:srgbClr val="F7C86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spTree>
      <p:nvGrpSpPr>
        <p:cNvPr id="196" name="Shape 196"/>
        <p:cNvGrpSpPr/>
        <p:nvPr/>
      </p:nvGrpSpPr>
      <p:grpSpPr>
        <a:xfrm>
          <a:off x="0" y="0"/>
          <a:ext cx="0" cy="0"/>
          <a:chOff x="0" y="0"/>
          <a:chExt cx="0" cy="0"/>
        </a:xfrm>
      </p:grpSpPr>
      <p:sp>
        <p:nvSpPr>
          <p:cNvPr id="197" name="Google Shape;197;p37"/>
          <p:cNvSpPr/>
          <p:nvPr/>
        </p:nvSpPr>
        <p:spPr>
          <a:xfrm>
            <a:off x="0" y="0"/>
            <a:ext cx="9144000" cy="51435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199" name="Shape 199"/>
        <p:cNvGrpSpPr/>
        <p:nvPr/>
      </p:nvGrpSpPr>
      <p:grpSpPr>
        <a:xfrm>
          <a:off x="0" y="0"/>
          <a:ext cx="0" cy="0"/>
          <a:chOff x="0" y="0"/>
          <a:chExt cx="0" cy="0"/>
        </a:xfrm>
      </p:grpSpPr>
      <p:sp>
        <p:nvSpPr>
          <p:cNvPr id="200" name="Google Shape;200;p38"/>
          <p:cNvSpPr/>
          <p:nvPr/>
        </p:nvSpPr>
        <p:spPr>
          <a:xfrm>
            <a:off x="0" y="0"/>
            <a:ext cx="9144000" cy="51435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bg>
      <p:bgPr>
        <a:solidFill>
          <a:srgbClr val="38761D"/>
        </a:solidFill>
      </p:bgPr>
    </p:bg>
    <p:spTree>
      <p:nvGrpSpPr>
        <p:cNvPr id="202" name="Shape 202"/>
        <p:cNvGrpSpPr/>
        <p:nvPr/>
      </p:nvGrpSpPr>
      <p:grpSpPr>
        <a:xfrm>
          <a:off x="0" y="0"/>
          <a:ext cx="0" cy="0"/>
          <a:chOff x="0" y="0"/>
          <a:chExt cx="0" cy="0"/>
        </a:xfrm>
      </p:grpSpPr>
      <p:sp>
        <p:nvSpPr>
          <p:cNvPr id="203" name="Google Shape;203;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_3">
    <p:spTree>
      <p:nvGrpSpPr>
        <p:cNvPr id="204" name="Shape 204"/>
        <p:cNvGrpSpPr/>
        <p:nvPr/>
      </p:nvGrpSpPr>
      <p:grpSpPr>
        <a:xfrm>
          <a:off x="0" y="0"/>
          <a:ext cx="0" cy="0"/>
          <a:chOff x="0" y="0"/>
          <a:chExt cx="0" cy="0"/>
        </a:xfrm>
      </p:grpSpPr>
      <p:sp>
        <p:nvSpPr>
          <p:cNvPr id="205" name="Google Shape;205;p40"/>
          <p:cNvSpPr/>
          <p:nvPr/>
        </p:nvSpPr>
        <p:spPr>
          <a:xfrm>
            <a:off x="0" y="0"/>
            <a:ext cx="9144000" cy="5143500"/>
          </a:xfrm>
          <a:prstGeom prst="rect">
            <a:avLst/>
          </a:prstGeom>
          <a:solidFill>
            <a:srgbClr val="F7C86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7" name="Google Shape;207;p40"/>
          <p:cNvSpPr/>
          <p:nvPr/>
        </p:nvSpPr>
        <p:spPr>
          <a:xfrm>
            <a:off x="303325" y="257988"/>
            <a:ext cx="1447200" cy="1447200"/>
          </a:xfrm>
          <a:prstGeom prst="ellipse">
            <a:avLst/>
          </a:prstGeom>
          <a:no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0"/>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000000"/>
              </a:buClr>
              <a:buSzPts val="5500"/>
              <a:buNone/>
              <a:defRPr b="1" sz="5500">
                <a:solidFill>
                  <a:srgbClr val="000000"/>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09" name="Google Shape;209;p40"/>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000000"/>
              </a:buClr>
              <a:buSzPts val="4200"/>
              <a:buNone/>
              <a:defRPr sz="4200">
                <a:solidFill>
                  <a:srgbClr val="000000"/>
                </a:solidFill>
              </a:defRPr>
            </a:lvl1pPr>
            <a:lvl2pPr lvl="1" rtl="0" algn="r">
              <a:spcBef>
                <a:spcPts val="0"/>
              </a:spcBef>
              <a:spcAft>
                <a:spcPts val="0"/>
              </a:spcAft>
              <a:buClr>
                <a:srgbClr val="000000"/>
              </a:buClr>
              <a:buSzPts val="2200"/>
              <a:buNone/>
              <a:defRPr sz="2200">
                <a:solidFill>
                  <a:srgbClr val="000000"/>
                </a:solidFill>
              </a:defRPr>
            </a:lvl2pPr>
            <a:lvl3pPr lvl="2" rtl="0" algn="r">
              <a:spcBef>
                <a:spcPts val="0"/>
              </a:spcBef>
              <a:spcAft>
                <a:spcPts val="0"/>
              </a:spcAft>
              <a:buClr>
                <a:srgbClr val="000000"/>
              </a:buClr>
              <a:buSzPts val="2200"/>
              <a:buNone/>
              <a:defRPr sz="2200">
                <a:solidFill>
                  <a:srgbClr val="000000"/>
                </a:solidFill>
              </a:defRPr>
            </a:lvl3pPr>
            <a:lvl4pPr lvl="3" rtl="0" algn="r">
              <a:spcBef>
                <a:spcPts val="0"/>
              </a:spcBef>
              <a:spcAft>
                <a:spcPts val="0"/>
              </a:spcAft>
              <a:buClr>
                <a:srgbClr val="000000"/>
              </a:buClr>
              <a:buSzPts val="2200"/>
              <a:buNone/>
              <a:defRPr sz="2200">
                <a:solidFill>
                  <a:srgbClr val="000000"/>
                </a:solidFill>
              </a:defRPr>
            </a:lvl4pPr>
            <a:lvl5pPr lvl="4" rtl="0" algn="r">
              <a:spcBef>
                <a:spcPts val="0"/>
              </a:spcBef>
              <a:spcAft>
                <a:spcPts val="0"/>
              </a:spcAft>
              <a:buClr>
                <a:srgbClr val="000000"/>
              </a:buClr>
              <a:buSzPts val="2200"/>
              <a:buNone/>
              <a:defRPr sz="2200">
                <a:solidFill>
                  <a:srgbClr val="000000"/>
                </a:solidFill>
              </a:defRPr>
            </a:lvl5pPr>
            <a:lvl6pPr lvl="5" rtl="0" algn="r">
              <a:spcBef>
                <a:spcPts val="0"/>
              </a:spcBef>
              <a:spcAft>
                <a:spcPts val="0"/>
              </a:spcAft>
              <a:buClr>
                <a:srgbClr val="000000"/>
              </a:buClr>
              <a:buSzPts val="2200"/>
              <a:buNone/>
              <a:defRPr sz="2200">
                <a:solidFill>
                  <a:srgbClr val="000000"/>
                </a:solidFill>
              </a:defRPr>
            </a:lvl6pPr>
            <a:lvl7pPr lvl="6" rtl="0" algn="r">
              <a:spcBef>
                <a:spcPts val="0"/>
              </a:spcBef>
              <a:spcAft>
                <a:spcPts val="0"/>
              </a:spcAft>
              <a:buClr>
                <a:srgbClr val="000000"/>
              </a:buClr>
              <a:buSzPts val="2200"/>
              <a:buNone/>
              <a:defRPr sz="2200">
                <a:solidFill>
                  <a:srgbClr val="000000"/>
                </a:solidFill>
              </a:defRPr>
            </a:lvl7pPr>
            <a:lvl8pPr lvl="7" rtl="0" algn="r">
              <a:spcBef>
                <a:spcPts val="0"/>
              </a:spcBef>
              <a:spcAft>
                <a:spcPts val="0"/>
              </a:spcAft>
              <a:buClr>
                <a:srgbClr val="000000"/>
              </a:buClr>
              <a:buSzPts val="2200"/>
              <a:buNone/>
              <a:defRPr sz="2200">
                <a:solidFill>
                  <a:srgbClr val="000000"/>
                </a:solidFill>
              </a:defRPr>
            </a:lvl8pPr>
            <a:lvl9pPr lvl="8" rtl="0" algn="r">
              <a:spcBef>
                <a:spcPts val="0"/>
              </a:spcBef>
              <a:spcAft>
                <a:spcPts val="0"/>
              </a:spcAft>
              <a:buClr>
                <a:srgbClr val="000000"/>
              </a:buClr>
              <a:buSzPts val="2200"/>
              <a:buNone/>
              <a:defRPr sz="2200">
                <a:solidFill>
                  <a:srgbClr val="000000"/>
                </a:solidFill>
              </a:defRPr>
            </a:lvl9pPr>
          </a:lstStyle>
          <a:p/>
        </p:txBody>
      </p:sp>
      <p:sp>
        <p:nvSpPr>
          <p:cNvPr id="210" name="Google Shape;210;p40"/>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5000"/>
              <a:buNone/>
              <a:defRPr b="1" sz="5000">
                <a:solidFill>
                  <a:srgbClr val="000000"/>
                </a:solidFill>
              </a:defRPr>
            </a:lvl1pPr>
            <a:lvl2pPr lvl="1" rtl="0" algn="r">
              <a:spcBef>
                <a:spcPts val="1600"/>
              </a:spcBef>
              <a:spcAft>
                <a:spcPts val="0"/>
              </a:spcAft>
              <a:buClr>
                <a:srgbClr val="000000"/>
              </a:buClr>
              <a:buSzPts val="1400"/>
              <a:buNone/>
              <a:defRPr>
                <a:solidFill>
                  <a:srgbClr val="000000"/>
                </a:solidFill>
              </a:defRPr>
            </a:lvl2pPr>
            <a:lvl3pPr lvl="2" rtl="0" algn="r">
              <a:spcBef>
                <a:spcPts val="1600"/>
              </a:spcBef>
              <a:spcAft>
                <a:spcPts val="0"/>
              </a:spcAft>
              <a:buClr>
                <a:srgbClr val="000000"/>
              </a:buClr>
              <a:buSzPts val="1400"/>
              <a:buNone/>
              <a:defRPr>
                <a:solidFill>
                  <a:srgbClr val="000000"/>
                </a:solidFill>
              </a:defRPr>
            </a:lvl3pPr>
            <a:lvl4pPr lvl="3" rtl="0" algn="r">
              <a:spcBef>
                <a:spcPts val="1600"/>
              </a:spcBef>
              <a:spcAft>
                <a:spcPts val="0"/>
              </a:spcAft>
              <a:buClr>
                <a:srgbClr val="000000"/>
              </a:buClr>
              <a:buSzPts val="1400"/>
              <a:buNone/>
              <a:defRPr>
                <a:solidFill>
                  <a:srgbClr val="000000"/>
                </a:solidFill>
              </a:defRPr>
            </a:lvl4pPr>
            <a:lvl5pPr lvl="4" rtl="0" algn="r">
              <a:spcBef>
                <a:spcPts val="1600"/>
              </a:spcBef>
              <a:spcAft>
                <a:spcPts val="0"/>
              </a:spcAft>
              <a:buClr>
                <a:srgbClr val="000000"/>
              </a:buClr>
              <a:buSzPts val="1400"/>
              <a:buNone/>
              <a:defRPr>
                <a:solidFill>
                  <a:srgbClr val="000000"/>
                </a:solidFill>
              </a:defRPr>
            </a:lvl5pPr>
            <a:lvl6pPr lvl="5" rtl="0" algn="r">
              <a:spcBef>
                <a:spcPts val="1600"/>
              </a:spcBef>
              <a:spcAft>
                <a:spcPts val="0"/>
              </a:spcAft>
              <a:buClr>
                <a:srgbClr val="000000"/>
              </a:buClr>
              <a:buSzPts val="1400"/>
              <a:buNone/>
              <a:defRPr>
                <a:solidFill>
                  <a:srgbClr val="000000"/>
                </a:solidFill>
              </a:defRPr>
            </a:lvl6pPr>
            <a:lvl7pPr lvl="6" rtl="0" algn="r">
              <a:spcBef>
                <a:spcPts val="1600"/>
              </a:spcBef>
              <a:spcAft>
                <a:spcPts val="0"/>
              </a:spcAft>
              <a:buClr>
                <a:srgbClr val="000000"/>
              </a:buClr>
              <a:buSzPts val="1400"/>
              <a:buNone/>
              <a:defRPr>
                <a:solidFill>
                  <a:srgbClr val="000000"/>
                </a:solidFill>
              </a:defRPr>
            </a:lvl7pPr>
            <a:lvl8pPr lvl="7" rtl="0" algn="r">
              <a:spcBef>
                <a:spcPts val="1600"/>
              </a:spcBef>
              <a:spcAft>
                <a:spcPts val="0"/>
              </a:spcAft>
              <a:buClr>
                <a:srgbClr val="000000"/>
              </a:buClr>
              <a:buSzPts val="1400"/>
              <a:buNone/>
              <a:defRPr>
                <a:solidFill>
                  <a:srgbClr val="000000"/>
                </a:solidFill>
              </a:defRPr>
            </a:lvl8pPr>
            <a:lvl9pPr lvl="8" rtl="0" algn="r">
              <a:spcBef>
                <a:spcPts val="1600"/>
              </a:spcBef>
              <a:spcAft>
                <a:spcPts val="1600"/>
              </a:spcAft>
              <a:buClr>
                <a:srgbClr val="000000"/>
              </a:buClr>
              <a:buSzPts val="1400"/>
              <a:buNone/>
              <a:defRPr>
                <a:solidFill>
                  <a:srgbClr val="000000"/>
                </a:solidFill>
              </a:defRPr>
            </a:lvl9pPr>
          </a:lstStyle>
          <a:p/>
        </p:txBody>
      </p:sp>
      <p:sp>
        <p:nvSpPr>
          <p:cNvPr id="211" name="Google Shape;211;p40"/>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algn="r">
              <a:spcBef>
                <a:spcPts val="0"/>
              </a:spcBef>
              <a:spcAft>
                <a:spcPts val="0"/>
              </a:spcAft>
              <a:buClr>
                <a:srgbClr val="000000"/>
              </a:buClr>
              <a:buSzPts val="1800"/>
              <a:buNone/>
              <a:defRPr>
                <a:solidFill>
                  <a:srgbClr val="000000"/>
                </a:solidFill>
              </a:defRPr>
            </a:lvl1pPr>
            <a:lvl2pPr lvl="1">
              <a:spcBef>
                <a:spcPts val="1600"/>
              </a:spcBef>
              <a:spcAft>
                <a:spcPts val="0"/>
              </a:spcAft>
              <a:buClr>
                <a:srgbClr val="000000"/>
              </a:buClr>
              <a:buSzPts val="1400"/>
              <a:buNone/>
              <a:defRPr>
                <a:solidFill>
                  <a:srgbClr val="000000"/>
                </a:solidFill>
              </a:defRPr>
            </a:lvl2pPr>
            <a:lvl3pPr lvl="2">
              <a:spcBef>
                <a:spcPts val="1600"/>
              </a:spcBef>
              <a:spcAft>
                <a:spcPts val="0"/>
              </a:spcAft>
              <a:buClr>
                <a:srgbClr val="000000"/>
              </a:buClr>
              <a:buSzPts val="1400"/>
              <a:buNone/>
              <a:defRPr>
                <a:solidFill>
                  <a:srgbClr val="000000"/>
                </a:solidFill>
              </a:defRPr>
            </a:lvl3pPr>
            <a:lvl4pPr lvl="3">
              <a:spcBef>
                <a:spcPts val="1600"/>
              </a:spcBef>
              <a:spcAft>
                <a:spcPts val="0"/>
              </a:spcAft>
              <a:buClr>
                <a:srgbClr val="000000"/>
              </a:buClr>
              <a:buSzPts val="1400"/>
              <a:buNone/>
              <a:defRPr>
                <a:solidFill>
                  <a:srgbClr val="000000"/>
                </a:solidFill>
              </a:defRPr>
            </a:lvl4pPr>
            <a:lvl5pPr lvl="4">
              <a:spcBef>
                <a:spcPts val="1600"/>
              </a:spcBef>
              <a:spcAft>
                <a:spcPts val="0"/>
              </a:spcAft>
              <a:buClr>
                <a:srgbClr val="000000"/>
              </a:buClr>
              <a:buSzPts val="1400"/>
              <a:buNone/>
              <a:defRPr>
                <a:solidFill>
                  <a:srgbClr val="000000"/>
                </a:solidFill>
              </a:defRPr>
            </a:lvl5pPr>
            <a:lvl6pPr lvl="5">
              <a:spcBef>
                <a:spcPts val="1600"/>
              </a:spcBef>
              <a:spcAft>
                <a:spcPts val="0"/>
              </a:spcAft>
              <a:buClr>
                <a:srgbClr val="000000"/>
              </a:buClr>
              <a:buSzPts val="1400"/>
              <a:buNone/>
              <a:defRPr>
                <a:solidFill>
                  <a:srgbClr val="000000"/>
                </a:solidFill>
              </a:defRPr>
            </a:lvl6pPr>
            <a:lvl7pPr lvl="6">
              <a:spcBef>
                <a:spcPts val="1600"/>
              </a:spcBef>
              <a:spcAft>
                <a:spcPts val="0"/>
              </a:spcAft>
              <a:buClr>
                <a:srgbClr val="000000"/>
              </a:buClr>
              <a:buSzPts val="1400"/>
              <a:buNone/>
              <a:defRPr>
                <a:solidFill>
                  <a:srgbClr val="000000"/>
                </a:solidFill>
              </a:defRPr>
            </a:lvl7pPr>
            <a:lvl8pPr lvl="7">
              <a:spcBef>
                <a:spcPts val="1600"/>
              </a:spcBef>
              <a:spcAft>
                <a:spcPts val="0"/>
              </a:spcAft>
              <a:buClr>
                <a:srgbClr val="000000"/>
              </a:buClr>
              <a:buSzPts val="1400"/>
              <a:buNone/>
              <a:defRPr>
                <a:solidFill>
                  <a:srgbClr val="000000"/>
                </a:solidFill>
              </a:defRPr>
            </a:lvl8pPr>
            <a:lvl9pPr lvl="8">
              <a:spcBef>
                <a:spcPts val="1600"/>
              </a:spcBef>
              <a:spcAft>
                <a:spcPts val="1600"/>
              </a:spcAft>
              <a:buClr>
                <a:srgbClr val="000000"/>
              </a:buClr>
              <a:buSzPts val="1400"/>
              <a:buNone/>
              <a:defRPr>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es for All Training">
  <p:cSld name="CUSTOM_1_1">
    <p:spTree>
      <p:nvGrpSpPr>
        <p:cNvPr id="23" name="Shape 23"/>
        <p:cNvGrpSpPr/>
        <p:nvPr/>
      </p:nvGrpSpPr>
      <p:grpSpPr>
        <a:xfrm>
          <a:off x="0" y="0"/>
          <a:ext cx="0" cy="0"/>
          <a:chOff x="0" y="0"/>
          <a:chExt cx="0" cy="0"/>
        </a:xfrm>
      </p:grpSpPr>
      <p:sp>
        <p:nvSpPr>
          <p:cNvPr id="24" name="Google Shape;24;p5"/>
          <p:cNvSpPr/>
          <p:nvPr/>
        </p:nvSpPr>
        <p:spPr>
          <a:xfrm>
            <a:off x="170000" y="194288"/>
            <a:ext cx="8804100" cy="47724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26" name="Google Shape;26;p5"/>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5"/>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p:cSld name="BLANK_2_1">
    <p:spTree>
      <p:nvGrpSpPr>
        <p:cNvPr id="212" name="Shape 212"/>
        <p:cNvGrpSpPr/>
        <p:nvPr/>
      </p:nvGrpSpPr>
      <p:grpSpPr>
        <a:xfrm>
          <a:off x="0" y="0"/>
          <a:ext cx="0" cy="0"/>
          <a:chOff x="0" y="0"/>
          <a:chExt cx="0" cy="0"/>
        </a:xfrm>
      </p:grpSpPr>
      <p:sp>
        <p:nvSpPr>
          <p:cNvPr id="213" name="Google Shape;213;p41"/>
          <p:cNvSpPr/>
          <p:nvPr/>
        </p:nvSpPr>
        <p:spPr>
          <a:xfrm>
            <a:off x="0" y="0"/>
            <a:ext cx="9144000" cy="51435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5" name="Google Shape;215;p41"/>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1"/>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17" name="Google Shape;217;p41"/>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18" name="Google Shape;218;p41"/>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19" name="Google Shape;219;p41"/>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BLANK_1_2">
    <p:spTree>
      <p:nvGrpSpPr>
        <p:cNvPr id="220" name="Shape 220"/>
        <p:cNvGrpSpPr/>
        <p:nvPr/>
      </p:nvGrpSpPr>
      <p:grpSpPr>
        <a:xfrm>
          <a:off x="0" y="0"/>
          <a:ext cx="0" cy="0"/>
          <a:chOff x="0" y="0"/>
          <a:chExt cx="0" cy="0"/>
        </a:xfrm>
      </p:grpSpPr>
      <p:sp>
        <p:nvSpPr>
          <p:cNvPr id="221" name="Google Shape;221;p42"/>
          <p:cNvSpPr/>
          <p:nvPr/>
        </p:nvSpPr>
        <p:spPr>
          <a:xfrm>
            <a:off x="0" y="0"/>
            <a:ext cx="9144000" cy="51435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42"/>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2"/>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25" name="Google Shape;225;p42"/>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26" name="Google Shape;226;p42"/>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27" name="Google Shape;227;p42"/>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BLANK_1_1_1">
    <p:bg>
      <p:bgPr>
        <a:solidFill>
          <a:srgbClr val="38761D"/>
        </a:solidFill>
      </p:bgPr>
    </p:bg>
    <p:spTree>
      <p:nvGrpSpPr>
        <p:cNvPr id="228" name="Shape 228"/>
        <p:cNvGrpSpPr/>
        <p:nvPr/>
      </p:nvGrpSpPr>
      <p:grpSpPr>
        <a:xfrm>
          <a:off x="0" y="0"/>
          <a:ext cx="0" cy="0"/>
          <a:chOff x="0" y="0"/>
          <a:chExt cx="0" cy="0"/>
        </a:xfrm>
      </p:grpSpPr>
      <p:sp>
        <p:nvSpPr>
          <p:cNvPr id="229" name="Google Shape;229;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0" name="Google Shape;230;p43"/>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3"/>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32" name="Google Shape;232;p43"/>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33" name="Google Shape;233;p43"/>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34" name="Google Shape;234;p43"/>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es for All Training 1">
  <p:cSld name="CUSTOM_1_1_1">
    <p:spTree>
      <p:nvGrpSpPr>
        <p:cNvPr id="28" name="Shape 28"/>
        <p:cNvGrpSpPr/>
        <p:nvPr/>
      </p:nvGrpSpPr>
      <p:grpSpPr>
        <a:xfrm>
          <a:off x="0" y="0"/>
          <a:ext cx="0" cy="0"/>
          <a:chOff x="0" y="0"/>
          <a:chExt cx="0" cy="0"/>
        </a:xfrm>
      </p:grpSpPr>
      <p:sp>
        <p:nvSpPr>
          <p:cNvPr id="29" name="Google Shape;29;p6"/>
          <p:cNvSpPr/>
          <p:nvPr/>
        </p:nvSpPr>
        <p:spPr>
          <a:xfrm>
            <a:off x="170000" y="194288"/>
            <a:ext cx="8804100" cy="47724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ExtraLight"/>
                <a:ea typeface="Montserrat ExtraLight"/>
                <a:cs typeface="Montserrat ExtraLight"/>
                <a:sym typeface="Montserrat ExtraLight"/>
              </a:rPr>
              <a:t>Version: November 27, 2020</a:t>
            </a:r>
            <a:endParaRPr sz="900">
              <a:latin typeface="Montserrat ExtraLight"/>
              <a:ea typeface="Montserrat ExtraLight"/>
              <a:cs typeface="Montserrat ExtraLight"/>
              <a:sym typeface="Montserrat ExtraLight"/>
            </a:endParaRPr>
          </a:p>
        </p:txBody>
      </p:sp>
      <p:sp>
        <p:nvSpPr>
          <p:cNvPr id="31" name="Google Shape;31;p6"/>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6"/>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type="secHead">
  <p:cSld name="SECTION_HEADER">
    <p:spTree>
      <p:nvGrpSpPr>
        <p:cNvPr id="33" name="Shape 33"/>
        <p:cNvGrpSpPr/>
        <p:nvPr/>
      </p:nvGrpSpPr>
      <p:grpSpPr>
        <a:xfrm>
          <a:off x="0" y="0"/>
          <a:ext cx="0" cy="0"/>
          <a:chOff x="0" y="0"/>
          <a:chExt cx="0" cy="0"/>
        </a:xfrm>
      </p:grpSpPr>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7"/>
          <p:cNvSpPr/>
          <p:nvPr/>
        </p:nvSpPr>
        <p:spPr>
          <a:xfrm>
            <a:off x="0" y="0"/>
            <a:ext cx="2071800" cy="5143500"/>
          </a:xfrm>
          <a:prstGeom prst="rect">
            <a:avLst/>
          </a:prstGeom>
          <a:solidFill>
            <a:srgbClr val="F5C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p:nvPr/>
        </p:nvSpPr>
        <p:spPr>
          <a:xfrm>
            <a:off x="303325" y="257988"/>
            <a:ext cx="1447200" cy="1447200"/>
          </a:xfrm>
          <a:prstGeom prst="ellipse">
            <a:avLst/>
          </a:prstGeom>
          <a:no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algn="ctr">
              <a:spcBef>
                <a:spcPts val="0"/>
              </a:spcBef>
              <a:spcAft>
                <a:spcPts val="0"/>
              </a:spcAft>
              <a:buClr>
                <a:srgbClr val="000000"/>
              </a:buClr>
              <a:buSzPts val="5500"/>
              <a:buNone/>
              <a:defRPr b="1" sz="5500">
                <a:solidFill>
                  <a:srgbClr val="000000"/>
                </a:solidFill>
              </a:defRPr>
            </a:lvl1pPr>
            <a:lvl2pPr lvl="1">
              <a:spcBef>
                <a:spcPts val="0"/>
              </a:spcBef>
              <a:spcAft>
                <a:spcPts val="0"/>
              </a:spcAft>
              <a:buClr>
                <a:srgbClr val="000000"/>
              </a:buClr>
              <a:buSzPts val="6000"/>
              <a:buNone/>
              <a:defRPr b="1" sz="6000">
                <a:solidFill>
                  <a:srgbClr val="000000"/>
                </a:solidFill>
              </a:defRPr>
            </a:lvl2pPr>
            <a:lvl3pPr lvl="2">
              <a:spcBef>
                <a:spcPts val="0"/>
              </a:spcBef>
              <a:spcAft>
                <a:spcPts val="0"/>
              </a:spcAft>
              <a:buClr>
                <a:srgbClr val="000000"/>
              </a:buClr>
              <a:buSzPts val="6000"/>
              <a:buNone/>
              <a:defRPr b="1" sz="6000">
                <a:solidFill>
                  <a:srgbClr val="000000"/>
                </a:solidFill>
              </a:defRPr>
            </a:lvl3pPr>
            <a:lvl4pPr lvl="3">
              <a:spcBef>
                <a:spcPts val="0"/>
              </a:spcBef>
              <a:spcAft>
                <a:spcPts val="0"/>
              </a:spcAft>
              <a:buClr>
                <a:srgbClr val="000000"/>
              </a:buClr>
              <a:buSzPts val="6000"/>
              <a:buNone/>
              <a:defRPr b="1" sz="6000">
                <a:solidFill>
                  <a:srgbClr val="000000"/>
                </a:solidFill>
              </a:defRPr>
            </a:lvl4pPr>
            <a:lvl5pPr lvl="4">
              <a:spcBef>
                <a:spcPts val="0"/>
              </a:spcBef>
              <a:spcAft>
                <a:spcPts val="0"/>
              </a:spcAft>
              <a:buClr>
                <a:srgbClr val="000000"/>
              </a:buClr>
              <a:buSzPts val="6000"/>
              <a:buNone/>
              <a:defRPr b="1" sz="6000">
                <a:solidFill>
                  <a:srgbClr val="000000"/>
                </a:solidFill>
              </a:defRPr>
            </a:lvl5pPr>
            <a:lvl6pPr lvl="5">
              <a:spcBef>
                <a:spcPts val="0"/>
              </a:spcBef>
              <a:spcAft>
                <a:spcPts val="0"/>
              </a:spcAft>
              <a:buClr>
                <a:srgbClr val="000000"/>
              </a:buClr>
              <a:buSzPts val="6000"/>
              <a:buNone/>
              <a:defRPr b="1" sz="6000">
                <a:solidFill>
                  <a:srgbClr val="000000"/>
                </a:solidFill>
              </a:defRPr>
            </a:lvl6pPr>
            <a:lvl7pPr lvl="6">
              <a:spcBef>
                <a:spcPts val="0"/>
              </a:spcBef>
              <a:spcAft>
                <a:spcPts val="0"/>
              </a:spcAft>
              <a:buClr>
                <a:srgbClr val="000000"/>
              </a:buClr>
              <a:buSzPts val="6000"/>
              <a:buNone/>
              <a:defRPr b="1" sz="6000">
                <a:solidFill>
                  <a:srgbClr val="000000"/>
                </a:solidFill>
              </a:defRPr>
            </a:lvl7pPr>
            <a:lvl8pPr lvl="7">
              <a:spcBef>
                <a:spcPts val="0"/>
              </a:spcBef>
              <a:spcAft>
                <a:spcPts val="0"/>
              </a:spcAft>
              <a:buClr>
                <a:srgbClr val="000000"/>
              </a:buClr>
              <a:buSzPts val="6000"/>
              <a:buNone/>
              <a:defRPr b="1" sz="6000">
                <a:solidFill>
                  <a:srgbClr val="000000"/>
                </a:solidFill>
              </a:defRPr>
            </a:lvl8pPr>
            <a:lvl9pPr lvl="8">
              <a:spcBef>
                <a:spcPts val="0"/>
              </a:spcBef>
              <a:spcAft>
                <a:spcPts val="0"/>
              </a:spcAft>
              <a:buClr>
                <a:srgbClr val="000000"/>
              </a:buClr>
              <a:buSzPts val="6000"/>
              <a:buNone/>
              <a:defRPr b="1" sz="6000">
                <a:solidFill>
                  <a:srgbClr val="000000"/>
                </a:solidFill>
              </a:defRPr>
            </a:lvl9pPr>
          </a:lstStyle>
          <a:p/>
        </p:txBody>
      </p:sp>
      <p:sp>
        <p:nvSpPr>
          <p:cNvPr id="38" name="Google Shape;38;p7"/>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E7A3B"/>
              </a:buClr>
              <a:buSzPts val="3000"/>
              <a:buNone/>
              <a:defRPr b="1" sz="3000">
                <a:solidFill>
                  <a:srgbClr val="CE7A3B"/>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39" name="Google Shape;39;p7"/>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2">
  <p:cSld name="SECTION_HEADER_2">
    <p:spTree>
      <p:nvGrpSpPr>
        <p:cNvPr id="40" name="Shape 40"/>
        <p:cNvGrpSpPr/>
        <p:nvPr/>
      </p:nvGrpSpPr>
      <p:grpSpPr>
        <a:xfrm>
          <a:off x="0" y="0"/>
          <a:ext cx="0" cy="0"/>
          <a:chOff x="0" y="0"/>
          <a:chExt cx="0" cy="0"/>
        </a:xfrm>
      </p:grpSpPr>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p:cSld name="SECTION_HEADER_1">
    <p:spTree>
      <p:nvGrpSpPr>
        <p:cNvPr id="42" name="Shape 42"/>
        <p:cNvGrpSpPr/>
        <p:nvPr/>
      </p:nvGrpSpPr>
      <p:grpSpPr>
        <a:xfrm>
          <a:off x="0" y="0"/>
          <a:ext cx="0" cy="0"/>
          <a:chOff x="0" y="0"/>
          <a:chExt cx="0" cy="0"/>
        </a:xfrm>
      </p:grpSpPr>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9"/>
          <p:cNvSpPr/>
          <p:nvPr/>
        </p:nvSpPr>
        <p:spPr>
          <a:xfrm>
            <a:off x="0" y="0"/>
            <a:ext cx="2071800" cy="5143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45" name="Google Shape;45;p9"/>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47" name="Google Shape;47;p9"/>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a:spcBef>
                <a:spcPts val="0"/>
              </a:spcBef>
              <a:spcAft>
                <a:spcPts val="0"/>
              </a:spcAft>
              <a:buClr>
                <a:srgbClr val="014E7F"/>
              </a:buClr>
              <a:buSzPts val="3000"/>
              <a:buNone/>
              <a:defRPr b="1" sz="3000">
                <a:solidFill>
                  <a:srgbClr val="014E7F"/>
                </a:solidFill>
              </a:defRPr>
            </a:lvl1pPr>
            <a:lvl2pPr lvl="1">
              <a:spcBef>
                <a:spcPts val="0"/>
              </a:spcBef>
              <a:spcAft>
                <a:spcPts val="0"/>
              </a:spcAft>
              <a:buClr>
                <a:srgbClr val="0B5394"/>
              </a:buClr>
              <a:buSzPts val="3000"/>
              <a:buNone/>
              <a:defRPr b="1" sz="3000">
                <a:solidFill>
                  <a:srgbClr val="0B5394"/>
                </a:solidFill>
              </a:defRPr>
            </a:lvl2pPr>
            <a:lvl3pPr lvl="2">
              <a:spcBef>
                <a:spcPts val="0"/>
              </a:spcBef>
              <a:spcAft>
                <a:spcPts val="0"/>
              </a:spcAft>
              <a:buClr>
                <a:srgbClr val="0B5394"/>
              </a:buClr>
              <a:buSzPts val="3000"/>
              <a:buNone/>
              <a:defRPr b="1" sz="3000">
                <a:solidFill>
                  <a:srgbClr val="0B5394"/>
                </a:solidFill>
              </a:defRPr>
            </a:lvl3pPr>
            <a:lvl4pPr lvl="3">
              <a:spcBef>
                <a:spcPts val="0"/>
              </a:spcBef>
              <a:spcAft>
                <a:spcPts val="0"/>
              </a:spcAft>
              <a:buClr>
                <a:srgbClr val="0B5394"/>
              </a:buClr>
              <a:buSzPts val="3000"/>
              <a:buNone/>
              <a:defRPr b="1" sz="3000">
                <a:solidFill>
                  <a:srgbClr val="0B5394"/>
                </a:solidFill>
              </a:defRPr>
            </a:lvl4pPr>
            <a:lvl5pPr lvl="4">
              <a:spcBef>
                <a:spcPts val="0"/>
              </a:spcBef>
              <a:spcAft>
                <a:spcPts val="0"/>
              </a:spcAft>
              <a:buClr>
                <a:srgbClr val="0B5394"/>
              </a:buClr>
              <a:buSzPts val="3000"/>
              <a:buNone/>
              <a:defRPr b="1" sz="3000">
                <a:solidFill>
                  <a:srgbClr val="0B5394"/>
                </a:solidFill>
              </a:defRPr>
            </a:lvl5pPr>
            <a:lvl6pPr lvl="5">
              <a:spcBef>
                <a:spcPts val="0"/>
              </a:spcBef>
              <a:spcAft>
                <a:spcPts val="0"/>
              </a:spcAft>
              <a:buClr>
                <a:srgbClr val="0B5394"/>
              </a:buClr>
              <a:buSzPts val="3000"/>
              <a:buNone/>
              <a:defRPr b="1" sz="3000">
                <a:solidFill>
                  <a:srgbClr val="0B5394"/>
                </a:solidFill>
              </a:defRPr>
            </a:lvl6pPr>
            <a:lvl7pPr lvl="6">
              <a:spcBef>
                <a:spcPts val="0"/>
              </a:spcBef>
              <a:spcAft>
                <a:spcPts val="0"/>
              </a:spcAft>
              <a:buClr>
                <a:srgbClr val="0B5394"/>
              </a:buClr>
              <a:buSzPts val="3000"/>
              <a:buNone/>
              <a:defRPr b="1" sz="3000">
                <a:solidFill>
                  <a:srgbClr val="0B5394"/>
                </a:solidFill>
              </a:defRPr>
            </a:lvl7pPr>
            <a:lvl8pPr lvl="7">
              <a:spcBef>
                <a:spcPts val="0"/>
              </a:spcBef>
              <a:spcAft>
                <a:spcPts val="0"/>
              </a:spcAft>
              <a:buClr>
                <a:srgbClr val="0B5394"/>
              </a:buClr>
              <a:buSzPts val="3000"/>
              <a:buNone/>
              <a:defRPr b="1" sz="3000">
                <a:solidFill>
                  <a:srgbClr val="0B5394"/>
                </a:solidFill>
              </a:defRPr>
            </a:lvl8pPr>
            <a:lvl9pPr lvl="8">
              <a:spcBef>
                <a:spcPts val="0"/>
              </a:spcBef>
              <a:spcAft>
                <a:spcPts val="0"/>
              </a:spcAft>
              <a:buClr>
                <a:srgbClr val="0B5394"/>
              </a:buClr>
              <a:buSzPts val="3000"/>
              <a:buNone/>
              <a:defRPr b="1" sz="3000">
                <a:solidFill>
                  <a:srgbClr val="0B5394"/>
                </a:solidFill>
              </a:defRPr>
            </a:lvl9pPr>
          </a:lstStyle>
          <a:p/>
        </p:txBody>
      </p:sp>
      <p:sp>
        <p:nvSpPr>
          <p:cNvPr id="48" name="Google Shape;48;p9"/>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a:spcBef>
                <a:spcPts val="0"/>
              </a:spcBef>
              <a:spcAft>
                <a:spcPts val="0"/>
              </a:spcAft>
              <a:buSzPts val="1300"/>
              <a:buNone/>
              <a:defRPr sz="1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1">
  <p:cSld name="SECTION_HEADER_1_1">
    <p:spTree>
      <p:nvGrpSpPr>
        <p:cNvPr id="49" name="Shape 49"/>
        <p:cNvGrpSpPr/>
        <p:nvPr/>
      </p:nvGrpSpPr>
      <p:grpSpPr>
        <a:xfrm>
          <a:off x="0" y="0"/>
          <a:ext cx="0" cy="0"/>
          <a:chOff x="0" y="0"/>
          <a:chExt cx="0" cy="0"/>
        </a:xfrm>
      </p:grpSpPr>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10"/>
          <p:cNvSpPr/>
          <p:nvPr/>
        </p:nvSpPr>
        <p:spPr>
          <a:xfrm>
            <a:off x="0" y="0"/>
            <a:ext cx="2071800" cy="51435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52" name="Google Shape;52;p10"/>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54" name="Google Shape;54;p10"/>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741B47"/>
              </a:buClr>
              <a:buSzPts val="3000"/>
              <a:buNone/>
              <a:defRPr b="1" sz="3000">
                <a:solidFill>
                  <a:srgbClr val="741B47"/>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55" name="Google Shape;55;p10"/>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Montserrat"/>
                <a:ea typeface="Montserrat"/>
                <a:cs typeface="Montserrat"/>
                <a:sym typeface="Montserrat"/>
              </a:defRPr>
            </a:lvl1pPr>
            <a:lvl2pPr lvl="1" algn="r">
              <a:buNone/>
              <a:defRPr sz="1000">
                <a:solidFill>
                  <a:schemeClr val="dk2"/>
                </a:solidFill>
                <a:latin typeface="Montserrat"/>
                <a:ea typeface="Montserrat"/>
                <a:cs typeface="Montserrat"/>
                <a:sym typeface="Montserrat"/>
              </a:defRPr>
            </a:lvl2pPr>
            <a:lvl3pPr lvl="2" algn="r">
              <a:buNone/>
              <a:defRPr sz="1000">
                <a:solidFill>
                  <a:schemeClr val="dk2"/>
                </a:solidFill>
                <a:latin typeface="Montserrat"/>
                <a:ea typeface="Montserrat"/>
                <a:cs typeface="Montserrat"/>
                <a:sym typeface="Montserrat"/>
              </a:defRPr>
            </a:lvl3pPr>
            <a:lvl4pPr lvl="3" algn="r">
              <a:buNone/>
              <a:defRPr sz="1000">
                <a:solidFill>
                  <a:schemeClr val="dk2"/>
                </a:solidFill>
                <a:latin typeface="Montserrat"/>
                <a:ea typeface="Montserrat"/>
                <a:cs typeface="Montserrat"/>
                <a:sym typeface="Montserrat"/>
              </a:defRPr>
            </a:lvl4pPr>
            <a:lvl5pPr lvl="4" algn="r">
              <a:buNone/>
              <a:defRPr sz="1000">
                <a:solidFill>
                  <a:schemeClr val="dk2"/>
                </a:solidFill>
                <a:latin typeface="Montserrat"/>
                <a:ea typeface="Montserrat"/>
                <a:cs typeface="Montserrat"/>
                <a:sym typeface="Montserrat"/>
              </a:defRPr>
            </a:lvl5pPr>
            <a:lvl6pPr lvl="5" algn="r">
              <a:buNone/>
              <a:defRPr sz="1000">
                <a:solidFill>
                  <a:schemeClr val="dk2"/>
                </a:solidFill>
                <a:latin typeface="Montserrat"/>
                <a:ea typeface="Montserrat"/>
                <a:cs typeface="Montserrat"/>
                <a:sym typeface="Montserrat"/>
              </a:defRPr>
            </a:lvl6pPr>
            <a:lvl7pPr lvl="6" algn="r">
              <a:buNone/>
              <a:defRPr sz="1000">
                <a:solidFill>
                  <a:schemeClr val="dk2"/>
                </a:solidFill>
                <a:latin typeface="Montserrat"/>
                <a:ea typeface="Montserrat"/>
                <a:cs typeface="Montserrat"/>
                <a:sym typeface="Montserrat"/>
              </a:defRPr>
            </a:lvl7pPr>
            <a:lvl8pPr lvl="7" algn="r">
              <a:buNone/>
              <a:defRPr sz="1000">
                <a:solidFill>
                  <a:schemeClr val="dk2"/>
                </a:solidFill>
                <a:latin typeface="Montserrat"/>
                <a:ea typeface="Montserrat"/>
                <a:cs typeface="Montserrat"/>
                <a:sym typeface="Montserrat"/>
              </a:defRPr>
            </a:lvl8pPr>
            <a:lvl9pPr lvl="8" algn="r">
              <a:buNone/>
              <a:defRPr sz="10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 Id="rId3" Type="http://schemas.openxmlformats.org/officeDocument/2006/relationships/hyperlink" Target="http://www.youtube.com/watch?v=ZhVMAHH21dg"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hyperlink" Target="https://www.who.int/gender-equity-rights/understanding/non-discrimination-definition/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hyperlink" Target="https://www.youtube.com/watch?v=rjluLV1F-U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 Id="rId3" Type="http://schemas.openxmlformats.org/officeDocument/2006/relationships/hyperlink" Target="https://disabilityphilanthropy.org/resource/what-is-ableis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hyperlink" Target="https://www.dpa.org.sg/wp-content/uploads/2015/10/DPA-Disability-Glossary-FINAL.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hyperlink" Target="https://www.un.org/disabilities/documents/accessibility_and_developmen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2.xml"/><Relationship Id="rId3" Type="http://schemas.openxmlformats.org/officeDocument/2006/relationships/hyperlink" Target="https://www.ilo.org/wcmsp5/groups/public/---ed_emp/---ifp_skills/documents/publication/wcms_322685.pdf" TargetMode="External"/><Relationship Id="rId4" Type="http://schemas.openxmlformats.org/officeDocument/2006/relationships/hyperlink" Target="https://disabilityphilanthropy.org/topics/" TargetMode="External"/><Relationship Id="rId9" Type="http://schemas.openxmlformats.org/officeDocument/2006/relationships/hyperlink" Target="http://www.un.org/development/desa/disabilities/resources/panel-discussionmainstreaming-disability-in-the-development-agenda.html" TargetMode="External"/><Relationship Id="rId5" Type="http://schemas.openxmlformats.org/officeDocument/2006/relationships/hyperlink" Target="https://gsdrc.org/wp-content/uploads/2015/11/DisabilityInclusion.pdf" TargetMode="External"/><Relationship Id="rId6" Type="http://schemas.openxmlformats.org/officeDocument/2006/relationships/hyperlink" Target="https://www.un.org/development/desa/disabilities/convention-on-the-rights-of-persons-with-disabilities.html" TargetMode="External"/><Relationship Id="rId7" Type="http://schemas.openxmlformats.org/officeDocument/2006/relationships/hyperlink" Target="https://www.un.org/disabilities/documents/COP/cosp9_infographic.pdf" TargetMode="External"/><Relationship Id="rId8" Type="http://schemas.openxmlformats.org/officeDocument/2006/relationships/hyperlink" Target="https://www.un.org/disabilities/documents/best_practices_publication_2011.pdf" TargetMode="External"/><Relationship Id="rId10" Type="http://schemas.openxmlformats.org/officeDocument/2006/relationships/hyperlink" Target="http://www.un.org/disabilities/documents/%20toolaction/FF-DisalibilityDim0103_b1.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3.xml"/><Relationship Id="rId3" Type="http://schemas.openxmlformats.org/officeDocument/2006/relationships/hyperlink" Target="http://www.un.org/disabilities/documents/gadocs/a_65_173.doc" TargetMode="External"/><Relationship Id="rId4" Type="http://schemas.openxmlformats.org/officeDocument/2006/relationships/hyperlink" Target="http://www.unescapsdd.org/files/documents/PUB_Incheon-Strategy-EN.pdf" TargetMode="External"/><Relationship Id="rId9" Type="http://schemas.openxmlformats.org/officeDocument/2006/relationships/hyperlink" Target="https://www.youtube.com/watch?v=rBwS7m3k3CI" TargetMode="External"/><Relationship Id="rId5" Type="http://schemas.openxmlformats.org/officeDocument/2006/relationships/hyperlink" Target="http://iddcconsortium.net/sites/default/files/resources-tools/files/2030_agenda_comprehensive_guide_for_persons_with_disabilities.pdf" TargetMode="External"/><Relationship Id="rId6" Type="http://schemas.openxmlformats.org/officeDocument/2006/relationships/hyperlink" Target="https://www.un.org/development/desa/disabilities/convention-on-the-rights-of-persons-with-disabilities.html" TargetMode="External"/><Relationship Id="rId7" Type="http://schemas.openxmlformats.org/officeDocument/2006/relationships/hyperlink" Target="https://www.un.org/development/desa/disabilities/news/news/policy-action-plan-disability-inclusion-2020-2021.html" TargetMode="External"/><Relationship Id="rId8" Type="http://schemas.openxmlformats.org/officeDocument/2006/relationships/hyperlink" Target="https://www.equalityhumanrights.com/en/advice-and-guidance/disability-discrimination" TargetMode="External"/><Relationship Id="rId10" Type="http://schemas.openxmlformats.org/officeDocument/2006/relationships/hyperlink" Target="https://link.springer.com/content/pdf/10.1007%2F978-3-030-32988-4.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hyperlink" Target="http://www.youtube.com/watch?v=-HSGkxbfoTk"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 Id="rId3" Type="http://schemas.openxmlformats.org/officeDocument/2006/relationships/hyperlink" Target="http://www.youtube.com/watch?v=KeFwZ5INBDM"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hyperlink" Target="https://beijing20.unwomen.org/en/news-and-events/stories/2015/2/woa-pakistan-abia-akram" TargetMode="External"/><Relationship Id="rId4" Type="http://schemas.openxmlformats.org/officeDocument/2006/relationships/hyperlink" Target="https://beijing20.unwomen.org/en/news-and-events/stories/2015/2/woa-pakistan-abia-akram" TargetMode="External"/><Relationship Id="rId5" Type="http://schemas.openxmlformats.org/officeDocument/2006/relationships/hyperlink" Target="https://35.chevening.org/changemakers/abia-akram/" TargetMode="External"/><Relationship Id="rId6" Type="http://schemas.openxmlformats.org/officeDocument/2006/relationships/hyperlink" Target="http://www.sisofrida.org/abia-akram-campaigning-as-a-disabled-woman/" TargetMode="External"/><Relationship Id="rId7" Type="http://schemas.openxmlformats.org/officeDocument/2006/relationships/hyperlink" Target="http://wd2016.org/speaker/abia-akram/" TargetMode="External"/><Relationship Id="rId8" Type="http://schemas.openxmlformats.org/officeDocument/2006/relationships/hyperlink" Target="https://www.sightsavers.org/from-the-field/2018/09/eye-care-for-those-who-need-it-mos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ph idx="4294967295" type="title"/>
          </p:nvPr>
        </p:nvSpPr>
        <p:spPr>
          <a:xfrm>
            <a:off x="404050" y="458000"/>
            <a:ext cx="8274300" cy="24417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 sz="4200">
                <a:solidFill>
                  <a:srgbClr val="FFFFFF"/>
                </a:solidFill>
              </a:rPr>
              <a:t>Building Cities for All </a:t>
            </a:r>
            <a:endParaRPr sz="4200">
              <a:solidFill>
                <a:srgbClr val="FFFFFF"/>
              </a:solidFill>
            </a:endParaRPr>
          </a:p>
          <a:p>
            <a:pPr indent="0" lvl="0" marL="0" rtl="0" algn="r">
              <a:lnSpc>
                <a:spcPct val="80000"/>
              </a:lnSpc>
              <a:spcBef>
                <a:spcPts val="0"/>
              </a:spcBef>
              <a:spcAft>
                <a:spcPts val="0"/>
              </a:spcAft>
              <a:buNone/>
            </a:pPr>
            <a:r>
              <a:rPr lang="en" sz="4200">
                <a:solidFill>
                  <a:srgbClr val="FFFFFF"/>
                </a:solidFill>
              </a:rPr>
              <a:t>Training Program</a:t>
            </a:r>
            <a:endParaRPr sz="200">
              <a:solidFill>
                <a:srgbClr val="FFFFFF"/>
              </a:solidFill>
              <a:latin typeface="Montserrat"/>
              <a:ea typeface="Montserrat"/>
              <a:cs typeface="Montserrat"/>
              <a:sym typeface="Montserrat"/>
            </a:endParaRPr>
          </a:p>
        </p:txBody>
      </p:sp>
      <p:sp>
        <p:nvSpPr>
          <p:cNvPr id="240" name="Google Shape;240;p44"/>
          <p:cNvSpPr txBox="1"/>
          <p:nvPr/>
        </p:nvSpPr>
        <p:spPr>
          <a:xfrm>
            <a:off x="404050" y="2143500"/>
            <a:ext cx="8178300" cy="129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4800">
                <a:solidFill>
                  <a:schemeClr val="lt1"/>
                </a:solidFill>
                <a:latin typeface="Montserrat"/>
                <a:ea typeface="Montserrat"/>
                <a:cs typeface="Montserrat"/>
                <a:sym typeface="Montserrat"/>
              </a:rPr>
              <a:t>Module 2 Non-Discrimination</a:t>
            </a:r>
            <a:endParaRPr b="1" sz="4800">
              <a:solidFill>
                <a:schemeClr val="lt1"/>
              </a:solidFill>
              <a:latin typeface="Montserrat"/>
              <a:ea typeface="Montserrat"/>
              <a:cs typeface="Montserrat"/>
              <a:sym typeface="Montserrat"/>
            </a:endParaRPr>
          </a:p>
        </p:txBody>
      </p:sp>
      <p:sp>
        <p:nvSpPr>
          <p:cNvPr id="241" name="Google Shape;241;p44"/>
          <p:cNvSpPr/>
          <p:nvPr/>
        </p:nvSpPr>
        <p:spPr>
          <a:xfrm>
            <a:off x="404050" y="474970"/>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FFFFFF"/>
                </a:solidFill>
                <a:latin typeface="Montserrat"/>
                <a:ea typeface="Montserrat"/>
                <a:cs typeface="Montserrat"/>
                <a:sym typeface="Montserrat"/>
              </a:rPr>
              <a:t>    </a:t>
            </a:r>
            <a:r>
              <a:rPr b="1" lang="en" sz="7500">
                <a:solidFill>
                  <a:srgbClr val="FFFFFF"/>
                </a:solidFill>
                <a:latin typeface="Montserrat"/>
                <a:ea typeface="Montserrat"/>
                <a:cs typeface="Montserrat"/>
                <a:sym typeface="Montserrat"/>
              </a:rPr>
              <a:t>2</a:t>
            </a:r>
            <a:endParaRPr b="1" sz="7500">
              <a:solidFill>
                <a:srgbClr val="FFFFFF"/>
              </a:solidFill>
              <a:latin typeface="Montserrat"/>
              <a:ea typeface="Montserrat"/>
              <a:cs typeface="Montserrat"/>
              <a:sym typeface="Montserrat"/>
            </a:endParaRPr>
          </a:p>
        </p:txBody>
      </p:sp>
      <p:sp>
        <p:nvSpPr>
          <p:cNvPr id="242" name="Google Shape;242;p44"/>
          <p:cNvSpPr txBox="1"/>
          <p:nvPr/>
        </p:nvSpPr>
        <p:spPr>
          <a:xfrm>
            <a:off x="5504950" y="4394300"/>
            <a:ext cx="3077400" cy="36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1"/>
                </a:solidFill>
                <a:latin typeface="Montserrat ExtraLight"/>
                <a:ea typeface="Montserrat ExtraLight"/>
                <a:cs typeface="Montserrat ExtraLight"/>
                <a:sym typeface="Montserrat ExtraLight"/>
              </a:rPr>
              <a:t> Version: November 27, 2020</a:t>
            </a:r>
            <a:endParaRPr sz="800">
              <a:latin typeface="Montserrat ExtraLight"/>
              <a:ea typeface="Montserrat ExtraLight"/>
              <a:cs typeface="Montserrat ExtraLight"/>
              <a:sym typeface="Montserrat Extra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3"/>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Essential Questions</a:t>
            </a:r>
            <a:endParaRPr/>
          </a:p>
        </p:txBody>
      </p:sp>
      <p:sp>
        <p:nvSpPr>
          <p:cNvPr id="305" name="Google Shape;305;p53"/>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t>As you move through this module, consider the following questions:</a:t>
            </a:r>
            <a:endParaRPr/>
          </a:p>
          <a:p>
            <a:pPr indent="0" lvl="0" marL="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What are some of the primary causes of discrimination? </a:t>
            </a:r>
            <a:endParaRPr/>
          </a:p>
          <a:p>
            <a:pPr indent="0" lvl="0" marL="45720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What are implicit biases?</a:t>
            </a:r>
            <a:endParaRPr/>
          </a:p>
          <a:p>
            <a:pPr indent="0" lvl="0" marL="45720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What is disability mainstreaming and why is it important?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Discriminatory practices against persons with disabilities can lead to the underutilization of their potential and limited or ineffective participation in society. Stigma and discrimination can adversely affect the dignity, confidence, and mental health of persons with disabilities." id="310" name="Google Shape;310;p54" title="Lesson 2.3 - Deep dive on non-discrimination">
            <a:hlinkClick r:id="rId3"/>
          </p:cNvPr>
          <p:cNvPicPr preferRelativeResize="0"/>
          <p:nvPr/>
        </p:nvPicPr>
        <p:blipFill>
          <a:blip r:embed="rId4">
            <a:alphaModFix/>
          </a:blip>
          <a:stretch>
            <a:fillRect/>
          </a:stretch>
        </p:blipFill>
        <p:spPr>
          <a:xfrm>
            <a:off x="0" y="-83820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5"/>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solidFill>
                  <a:srgbClr val="274E13"/>
                </a:solidFill>
              </a:rPr>
              <a:t>Understanding ableism</a:t>
            </a:r>
            <a:endParaRPr>
              <a:solidFill>
                <a:srgbClr val="274E13"/>
              </a:solidFill>
            </a:endParaRPr>
          </a:p>
        </p:txBody>
      </p:sp>
      <p:sp>
        <p:nvSpPr>
          <p:cNvPr id="316" name="Google Shape;316;p5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An anti ableist society eliminates all forms of discrimination against persons with disabilities and provides an inclusive environment for their full participation in all affairs of society. It encourages participation of persons with disabilities in policy and decision making and works towards overcoming the barriers that persons with disabilities face in accessing physical environments, transportation services, health, rehabilitation, support, and assistance services as well as accessing education and employment opportunities.</a:t>
            </a:r>
            <a:endParaRPr/>
          </a:p>
          <a:p>
            <a:pPr indent="0" lvl="0" marL="0" rtl="0" algn="l">
              <a:lnSpc>
                <a:spcPct val="115000"/>
              </a:lnSpc>
              <a:spcBef>
                <a:spcPts val="0"/>
              </a:spcBef>
              <a:spcAft>
                <a:spcPts val="0"/>
              </a:spcAft>
              <a:buNone/>
            </a:pPr>
            <a:r>
              <a:t/>
            </a:r>
            <a:endParaRPr sz="500"/>
          </a:p>
          <a:p>
            <a:pPr indent="0" lvl="0" marL="0" rtl="0" algn="l">
              <a:lnSpc>
                <a:spcPct val="115000"/>
              </a:lnSpc>
              <a:spcBef>
                <a:spcPts val="0"/>
              </a:spcBef>
              <a:spcAft>
                <a:spcPts val="0"/>
              </a:spcAft>
              <a:buNone/>
            </a:pPr>
            <a:r>
              <a:rPr lang="en"/>
              <a:t>Are there any rules or procedures within your community, educational, or working environment that create unnecessary difficulties for persons with disabilities? The answer is yes, to some degree. Thanks to the United Nations Convention on the Rights of Persons with Disabilities and the efforts of advocates, city leaders, and many others, we know that  every community has been making some progress. </a:t>
            </a:r>
            <a:endParaRPr/>
          </a:p>
          <a:p>
            <a:pPr indent="0" lvl="0" marL="0" rtl="0" algn="l">
              <a:lnSpc>
                <a:spcPct val="115000"/>
              </a:lnSpc>
              <a:spcBef>
                <a:spcPts val="0"/>
              </a:spcBef>
              <a:spcAft>
                <a:spcPts val="0"/>
              </a:spcAft>
              <a:buNone/>
            </a:pPr>
            <a:r>
              <a:t/>
            </a:r>
            <a:endParaRPr sz="500"/>
          </a:p>
          <a:p>
            <a:pPr indent="0" lvl="0" marL="0" rtl="0" algn="l">
              <a:lnSpc>
                <a:spcPct val="115000"/>
              </a:lnSpc>
              <a:spcBef>
                <a:spcPts val="0"/>
              </a:spcBef>
              <a:spcAft>
                <a:spcPts val="0"/>
              </a:spcAft>
              <a:buNone/>
            </a:pPr>
            <a:r>
              <a:rPr lang="en"/>
              <a:t>Later in the learning guide you’ll come across the stories of diverse individuals leading change in their cities and communities to create a more accessible future for all. </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6"/>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Clr>
                <a:schemeClr val="dk1"/>
              </a:buClr>
              <a:buSzPts val="1100"/>
              <a:buFont typeface="Arial"/>
              <a:buNone/>
            </a:pPr>
            <a:r>
              <a:rPr lang="en"/>
              <a:t>Understanding non-</a:t>
            </a:r>
            <a:br>
              <a:rPr lang="en"/>
            </a:br>
            <a:r>
              <a:rPr lang="en"/>
              <a:t>discrimination</a:t>
            </a:r>
            <a:endParaRPr/>
          </a:p>
        </p:txBody>
      </p:sp>
      <p:sp>
        <p:nvSpPr>
          <p:cNvPr id="322" name="Google Shape;322;p5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principle of non-discrimination seeks “to guarantee that human rights are exercised without discrimination of any kind based on race, color, sex, language, religion, political or viewpoints, national or social origin, property, birth or another status such as disability, age, marital and family status, sexual orientation and gender identity, health status, place of residence, economic and social situation”.</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Source: </a:t>
            </a:r>
            <a:r>
              <a:rPr lang="en" u="sng">
                <a:solidFill>
                  <a:srgbClr val="1155CC"/>
                </a:solidFill>
                <a:hlinkClick r:id="rId3">
                  <a:extLst>
                    <a:ext uri="{A12FA001-AC4F-418D-AE19-62706E023703}">
                      <ahyp:hlinkClr val="tx"/>
                    </a:ext>
                  </a:extLst>
                </a:hlinkClick>
              </a:rPr>
              <a:t>Committee on Economic, Social and Cultural Rights, General Comment No. 20, Non-discrimination in economic, social and cultural rights; 2009</a:t>
            </a:r>
            <a:r>
              <a:rPr lang="en"/>
              <a:t> </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7"/>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sz="1800"/>
              <a:t>Understanding </a:t>
            </a:r>
            <a:r>
              <a:rPr lang="en" sz="1800"/>
              <a:t>non-</a:t>
            </a:r>
            <a:br>
              <a:rPr lang="en" sz="1800"/>
            </a:br>
            <a:r>
              <a:rPr lang="en" sz="1800"/>
              <a:t>discrimination</a:t>
            </a:r>
            <a:endParaRPr sz="1800"/>
          </a:p>
        </p:txBody>
      </p:sp>
      <p:sp>
        <p:nvSpPr>
          <p:cNvPr id="328" name="Google Shape;328;p5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Non-discrimination constitutes a basic and general principle relating to the protection of human rights of all persons. It is an indivisible part of international human rights law. Stigma and discrimination are among the main barriers that keep the majority of disabled women, men, and children living in poverty, dependence, and social exclusion.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As discussed in Module 1, a human rights-based approach to disability regards limitations imposed on persons with disabilities by social and physical environments as violations of their basic human rights. However, these rights are often violated due to ignorance and lack of information.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8"/>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sz="1800"/>
              <a:t>Implicit biases</a:t>
            </a:r>
            <a:endParaRPr/>
          </a:p>
        </p:txBody>
      </p:sp>
      <p:sp>
        <p:nvSpPr>
          <p:cNvPr id="334" name="Google Shape;334;p5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How do we perceive and interpret ourselves and the world? We perceive and understand our lives and world uniquely, but we are pressured to fit into a role. This is part of the process of socialization.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Another side effect of socialization is that it tends to establish implicit biases. These reinforce stereotypes and influence our perceptions, judgments, decisions, and actions. Implicit bias is unconscious. It may even be different from your conscious belief system. Implicit biases about persons with disabilities are pervasive and can lead to discrimination due to unfair or prejudicial treatment of people and groups.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9"/>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Implicit biases</a:t>
            </a:r>
            <a:endParaRPr/>
          </a:p>
        </p:txBody>
      </p:sp>
      <p:sp>
        <p:nvSpPr>
          <p:cNvPr id="340" name="Google Shape;340;p59"/>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Implicit biases develop over the course of a lifetime, beginning at an early age. They cause us to see and judge people’s traits as being more or less desirable, or judge them as being more or less valuable to society. Empirical studies show a dominant preference or bias towards non-disabled bodies, often eliciting sympathy and pity towards persons with disabilities or making the false assumption that they are unhappy or have a deep dissatisfaction with their life.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Policy makers are also prone to consistently assume, based on their biases, that persons with disabilities can all be grouped together. As a result, persons with disabilities tend to be overly represented by wheelchair users while underrepresented by persons with intellectual or invisible disabilities.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0"/>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Implicit biases</a:t>
            </a:r>
            <a:endParaRPr/>
          </a:p>
        </p:txBody>
      </p:sp>
      <p:sp>
        <p:nvSpPr>
          <p:cNvPr id="346" name="Google Shape;346;p60"/>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Implicit biases develop over the course of a lifetime, beginning at an early age. They cause us to see and judge people’s traits as being more or less desirable, or judge them as being more or less valuable to society. Empirical studies show a dominant preference or bias towards non-disabled bodies, often eliciting sympathy and pity towards persons with disabilities or making the false assumption that they are unhappy or have a deep dissatisfaction with their life.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Policy makers are also prone to consistently assume, based on their biases, that persons with disabilities can all be grouped together. As a result, persons with disabilities tend to be overly represented by wheelchair users while underrepresented by persons with intellectual or invisible disabilities.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1"/>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The</a:t>
            </a:r>
            <a:r>
              <a:rPr lang="en"/>
              <a:t> </a:t>
            </a:r>
            <a:r>
              <a:rPr lang="en"/>
              <a:t>importance of terminology</a:t>
            </a:r>
            <a:endParaRPr/>
          </a:p>
        </p:txBody>
      </p:sp>
      <p:sp>
        <p:nvSpPr>
          <p:cNvPr id="352" name="Google Shape;352;p61"/>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Being person-centered means that you will always see, respect, and respond to the individual person – not the abilities or impairments they may have or the labels they may have been given.</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Truly inclusive spaces are not simply those that admit the widest range of people,  but those that respond to the unique characteristics of each person. Get this right, and the language will tend to take care of itself. </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2"/>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a:t>Be person-</a:t>
            </a:r>
            <a:endParaRPr/>
          </a:p>
          <a:p>
            <a:pPr indent="0" lvl="0" marL="0" rtl="0" algn="l">
              <a:lnSpc>
                <a:spcPct val="115000"/>
              </a:lnSpc>
              <a:spcBef>
                <a:spcPts val="0"/>
              </a:spcBef>
              <a:spcAft>
                <a:spcPts val="0"/>
              </a:spcAft>
              <a:buNone/>
            </a:pPr>
            <a:r>
              <a:rPr lang="en"/>
              <a:t>centered</a:t>
            </a:r>
            <a:endParaRPr/>
          </a:p>
        </p:txBody>
      </p:sp>
      <p:sp>
        <p:nvSpPr>
          <p:cNvPr id="358" name="Google Shape;358;p62"/>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Adopt people-first language - put the person first when referring to persons with disabilities such as “the boy with autism” versus “the autistic boy” </a:t>
            </a:r>
            <a:endParaRPr/>
          </a:p>
          <a:p>
            <a:pPr indent="0" lvl="0" marL="457200" rtl="0" algn="l">
              <a:lnSpc>
                <a:spcPct val="115000"/>
              </a:lnSpc>
              <a:spcBef>
                <a:spcPts val="0"/>
              </a:spcBef>
              <a:spcAft>
                <a:spcPts val="0"/>
              </a:spcAft>
              <a:buNone/>
            </a:pPr>
            <a:r>
              <a:t/>
            </a:r>
            <a:endParaRPr/>
          </a:p>
          <a:p>
            <a:pPr indent="-311150" lvl="0" marL="457200" rtl="0" algn="l">
              <a:lnSpc>
                <a:spcPct val="115000"/>
              </a:lnSpc>
              <a:spcBef>
                <a:spcPts val="0"/>
              </a:spcBef>
              <a:spcAft>
                <a:spcPts val="0"/>
              </a:spcAft>
              <a:buSzPts val="1300"/>
              <a:buChar char="●"/>
            </a:pPr>
            <a:r>
              <a:rPr lang="en"/>
              <a:t>Understand and adopt the social or rights model of disability - we should not be trying to “cure” disabilities and instead should be trying to ensure the rights of all people.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5"/>
          <p:cNvSpPr/>
          <p:nvPr/>
        </p:nvSpPr>
        <p:spPr>
          <a:xfrm>
            <a:off x="0" y="0"/>
            <a:ext cx="2071800" cy="51435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8761D"/>
              </a:solidFill>
            </a:endParaRPr>
          </a:p>
        </p:txBody>
      </p:sp>
      <p:sp>
        <p:nvSpPr>
          <p:cNvPr id="248" name="Google Shape;248;p45"/>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5"/>
          <p:cNvSpPr txBox="1"/>
          <p:nvPr/>
        </p:nvSpPr>
        <p:spPr>
          <a:xfrm>
            <a:off x="303325" y="473102"/>
            <a:ext cx="1447200" cy="12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lt1"/>
                </a:solidFill>
                <a:latin typeface="Montserrat"/>
                <a:ea typeface="Montserrat"/>
                <a:cs typeface="Montserrat"/>
                <a:sym typeface="Montserrat"/>
              </a:rPr>
              <a:t>2.1</a:t>
            </a:r>
            <a:endParaRPr b="1" sz="5500">
              <a:solidFill>
                <a:schemeClr val="lt1"/>
              </a:solidFill>
              <a:latin typeface="Montserrat"/>
              <a:ea typeface="Montserrat"/>
              <a:cs typeface="Montserrat"/>
              <a:sym typeface="Montserrat"/>
            </a:endParaRPr>
          </a:p>
        </p:txBody>
      </p:sp>
      <p:sp>
        <p:nvSpPr>
          <p:cNvPr id="250" name="Google Shape;250;p45"/>
          <p:cNvSpPr txBox="1"/>
          <p:nvPr>
            <p:ph idx="1" type="body"/>
          </p:nvPr>
        </p:nvSpPr>
        <p:spPr>
          <a:xfrm>
            <a:off x="2490000" y="2134750"/>
            <a:ext cx="6408900" cy="2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dk1"/>
                </a:solidFill>
              </a:rPr>
              <a:t>At a basic level, we all have some idea of what discrimination is. But it’s important to understand what the wider effects of discrimination are. In this way, we are trying to not just understand what discrimination and what can be done to stop it.  </a:t>
            </a:r>
            <a:endParaRPr sz="1300">
              <a:solidFill>
                <a:schemeClr val="dk1"/>
              </a:solidFill>
              <a:latin typeface="Montserrat"/>
              <a:ea typeface="Montserrat"/>
              <a:cs typeface="Montserrat"/>
              <a:sym typeface="Montserrat"/>
            </a:endParaRPr>
          </a:p>
        </p:txBody>
      </p:sp>
      <p:sp>
        <p:nvSpPr>
          <p:cNvPr id="251" name="Google Shape;251;p45"/>
          <p:cNvSpPr txBox="1"/>
          <p:nvPr/>
        </p:nvSpPr>
        <p:spPr>
          <a:xfrm>
            <a:off x="2490000" y="517950"/>
            <a:ext cx="6194100" cy="1232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400"/>
              </a:spcBef>
              <a:spcAft>
                <a:spcPts val="0"/>
              </a:spcAft>
              <a:buNone/>
            </a:pPr>
            <a:r>
              <a:rPr b="1" lang="en" sz="2500">
                <a:solidFill>
                  <a:srgbClr val="274E13"/>
                </a:solidFill>
                <a:latin typeface="Montserrat"/>
                <a:ea typeface="Montserrat"/>
                <a:cs typeface="Montserrat"/>
                <a:sym typeface="Montserrat"/>
              </a:rPr>
              <a:t>Understanding Non-discrimination</a:t>
            </a:r>
            <a:endParaRPr b="1" sz="2500">
              <a:solidFill>
                <a:srgbClr val="274E13"/>
              </a:solidFill>
              <a:latin typeface="Montserrat"/>
              <a:ea typeface="Montserrat"/>
              <a:cs typeface="Montserrat"/>
              <a:sym typeface="Montserrat"/>
            </a:endParaRPr>
          </a:p>
          <a:p>
            <a:pPr indent="0" lvl="0" marL="0" rtl="0" algn="just">
              <a:lnSpc>
                <a:spcPct val="115000"/>
              </a:lnSpc>
              <a:spcBef>
                <a:spcPts val="1400"/>
              </a:spcBef>
              <a:spcAft>
                <a:spcPts val="0"/>
              </a:spcAft>
              <a:buNone/>
            </a:pPr>
            <a:r>
              <a:t/>
            </a:r>
            <a:endParaRPr b="1" sz="2500">
              <a:solidFill>
                <a:srgbClr val="134F5C"/>
              </a:solidFill>
              <a:latin typeface="Montserrat"/>
              <a:ea typeface="Montserrat"/>
              <a:cs typeface="Montserrat"/>
              <a:sym typeface="Montserrat"/>
            </a:endParaRPr>
          </a:p>
          <a:p>
            <a:pPr indent="0" lvl="0" marL="0" rtl="0" algn="l">
              <a:spcBef>
                <a:spcPts val="500"/>
              </a:spcBef>
              <a:spcAft>
                <a:spcPts val="0"/>
              </a:spcAft>
              <a:buNone/>
            </a:pPr>
            <a:r>
              <a:t/>
            </a:r>
            <a:endParaRPr b="1" sz="2500">
              <a:solidFill>
                <a:srgbClr val="134F5C"/>
              </a:solidFill>
              <a:latin typeface="Montserrat"/>
              <a:ea typeface="Montserrat"/>
              <a:cs typeface="Montserrat"/>
              <a:sym typeface="Montserrat"/>
            </a:endParaRPr>
          </a:p>
          <a:p>
            <a:pPr indent="0" lvl="0" marL="0" rtl="0" algn="l">
              <a:spcBef>
                <a:spcPts val="0"/>
              </a:spcBef>
              <a:spcAft>
                <a:spcPts val="0"/>
              </a:spcAft>
              <a:buNone/>
            </a:pPr>
            <a:r>
              <a:t/>
            </a:r>
            <a:endParaRPr b="1" sz="2500">
              <a:solidFill>
                <a:srgbClr val="134F5C"/>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3"/>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a:t>Be present and authentic</a:t>
            </a:r>
            <a:endParaRPr/>
          </a:p>
        </p:txBody>
      </p:sp>
      <p:sp>
        <p:nvSpPr>
          <p:cNvPr id="364" name="Google Shape;364;p63"/>
          <p:cNvSpPr txBox="1"/>
          <p:nvPr>
            <p:ph idx="2" type="title"/>
          </p:nvPr>
        </p:nvSpPr>
        <p:spPr>
          <a:xfrm>
            <a:off x="2315400" y="568749"/>
            <a:ext cx="5978700" cy="10572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Create a space in which people can express their wishes and the terms they prefer</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b="1"/>
          </a:p>
          <a:p>
            <a:pPr indent="-311150" lvl="0" marL="457200" rtl="0" algn="l">
              <a:lnSpc>
                <a:spcPct val="115000"/>
              </a:lnSpc>
              <a:spcBef>
                <a:spcPts val="0"/>
              </a:spcBef>
              <a:spcAft>
                <a:spcPts val="0"/>
              </a:spcAft>
              <a:buSzPts val="1300"/>
              <a:buChar char="●"/>
            </a:pPr>
            <a:r>
              <a:rPr lang="en"/>
              <a:t>Allow people to show their own strength, creativity, and purpose.</a:t>
            </a:r>
            <a:endParaRPr/>
          </a:p>
        </p:txBody>
      </p:sp>
      <p:sp>
        <p:nvSpPr>
          <p:cNvPr id="365" name="Google Shape;365;p63"/>
          <p:cNvSpPr txBox="1"/>
          <p:nvPr>
            <p:ph type="title"/>
          </p:nvPr>
        </p:nvSpPr>
        <p:spPr>
          <a:xfrm>
            <a:off x="230025" y="2331800"/>
            <a:ext cx="2143200" cy="1418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a:t>Be accepting</a:t>
            </a:r>
            <a:endParaRPr/>
          </a:p>
        </p:txBody>
      </p:sp>
      <p:sp>
        <p:nvSpPr>
          <p:cNvPr id="366" name="Google Shape;366;p63"/>
          <p:cNvSpPr/>
          <p:nvPr/>
        </p:nvSpPr>
        <p:spPr>
          <a:xfrm>
            <a:off x="-50" y="3842125"/>
            <a:ext cx="9144000" cy="1301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4"/>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Removing barriers</a:t>
            </a:r>
            <a:endParaRPr/>
          </a:p>
        </p:txBody>
      </p:sp>
      <p:sp>
        <p:nvSpPr>
          <p:cNvPr id="372" name="Google Shape;372;p64"/>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Barriers hinder full and effective participation of persons with disabilities in society on an equal basis with others. Barriers can exist in a variety of forms. </a:t>
            </a:r>
            <a:endParaRPr/>
          </a:p>
        </p:txBody>
      </p:sp>
      <p:sp>
        <p:nvSpPr>
          <p:cNvPr id="373" name="Google Shape;373;p64"/>
          <p:cNvSpPr txBox="1"/>
          <p:nvPr/>
        </p:nvSpPr>
        <p:spPr>
          <a:xfrm>
            <a:off x="2436550" y="3939825"/>
            <a:ext cx="3954600" cy="910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100">
                <a:solidFill>
                  <a:srgbClr val="FFFFFF"/>
                </a:solidFill>
                <a:latin typeface="Montserrat"/>
                <a:ea typeface="Montserrat"/>
                <a:cs typeface="Montserrat"/>
                <a:sym typeface="Montserrat"/>
              </a:rPr>
              <a:t>Maimunah Mohd Sharif</a:t>
            </a:r>
            <a:endParaRPr sz="1100">
              <a:solidFill>
                <a:srgbClr val="FFFFFF"/>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100">
                <a:solidFill>
                  <a:srgbClr val="F3F3F3"/>
                </a:solidFill>
                <a:latin typeface="Montserrat"/>
                <a:ea typeface="Montserrat"/>
                <a:cs typeface="Montserrat"/>
                <a:sym typeface="Montserrat"/>
              </a:rPr>
              <a:t>Under Secretary General, UN Executive Director, UN-HABITAT</a:t>
            </a:r>
            <a:endParaRPr b="1" sz="1100">
              <a:solidFill>
                <a:srgbClr val="F3F3F3"/>
              </a:solidFill>
              <a:latin typeface="Montserrat"/>
              <a:ea typeface="Montserrat"/>
              <a:cs typeface="Montserrat"/>
              <a:sym typeface="Montserrat"/>
            </a:endParaRPr>
          </a:p>
        </p:txBody>
      </p:sp>
      <p:sp>
        <p:nvSpPr>
          <p:cNvPr id="374" name="Google Shape;374;p64"/>
          <p:cNvSpPr txBox="1"/>
          <p:nvPr/>
        </p:nvSpPr>
        <p:spPr>
          <a:xfrm>
            <a:off x="2104800" y="2913750"/>
            <a:ext cx="4366200" cy="14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i="1" lang="en" sz="1100">
                <a:solidFill>
                  <a:schemeClr val="dk1"/>
                </a:solidFill>
                <a:latin typeface="Montserrat"/>
                <a:ea typeface="Montserrat"/>
                <a:cs typeface="Montserrat"/>
                <a:sym typeface="Montserrat"/>
              </a:rPr>
              <a:t>“</a:t>
            </a:r>
            <a:r>
              <a:rPr lang="en" sz="1100">
                <a:solidFill>
                  <a:schemeClr val="dk1"/>
                </a:solidFill>
                <a:latin typeface="Montserrat"/>
                <a:ea typeface="Montserrat"/>
                <a:cs typeface="Montserrat"/>
                <a:sym typeface="Montserrat"/>
              </a:rPr>
              <a:t>W</a:t>
            </a:r>
            <a:r>
              <a:rPr i="1" lang="en" sz="1100">
                <a:solidFill>
                  <a:schemeClr val="dk1"/>
                </a:solidFill>
                <a:latin typeface="Montserrat"/>
                <a:ea typeface="Montserrat"/>
                <a:cs typeface="Montserrat"/>
                <a:sym typeface="Montserrat"/>
              </a:rPr>
              <a:t>e need to revisit the way we plan cities because it is becoming clear that adhering to best practices helps cities become more resilient places. More importantly, we must ensure inclusivity is at the heart of how we manage cities”</a:t>
            </a:r>
            <a:endParaRPr i="1" sz="1100">
              <a:solidFill>
                <a:schemeClr val="dk1"/>
              </a:solidFill>
              <a:latin typeface="Montserrat"/>
              <a:ea typeface="Montserrat"/>
              <a:cs typeface="Montserrat"/>
              <a:sym typeface="Montserrat"/>
            </a:endParaRPr>
          </a:p>
          <a:p>
            <a:pPr indent="0" lvl="0" marL="0" rtl="0" algn="r">
              <a:spcBef>
                <a:spcPts val="0"/>
              </a:spcBef>
              <a:spcAft>
                <a:spcPts val="0"/>
              </a:spcAft>
              <a:buNone/>
            </a:pPr>
            <a:r>
              <a:t/>
            </a:r>
            <a:endParaRPr i="1" sz="1100">
              <a:latin typeface="Montserrat"/>
              <a:ea typeface="Montserrat"/>
              <a:cs typeface="Montserrat"/>
              <a:sym typeface="Montserrat"/>
            </a:endParaRPr>
          </a:p>
        </p:txBody>
      </p:sp>
      <p:pic>
        <p:nvPicPr>
          <p:cNvPr id="375" name="Google Shape;375;p64" title="asian woman in white with head scarf in front on un logo"/>
          <p:cNvPicPr preferRelativeResize="0"/>
          <p:nvPr/>
        </p:nvPicPr>
        <p:blipFill>
          <a:blip r:embed="rId3">
            <a:alphaModFix/>
          </a:blip>
          <a:stretch>
            <a:fillRect/>
          </a:stretch>
        </p:blipFill>
        <p:spPr>
          <a:xfrm>
            <a:off x="6691194" y="2849574"/>
            <a:ext cx="1818600" cy="1768500"/>
          </a:xfrm>
          <a:prstGeom prst="ellipse">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5"/>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a:t>Attitudinal/social barriers</a:t>
            </a:r>
            <a:endParaRPr/>
          </a:p>
        </p:txBody>
      </p:sp>
      <p:sp>
        <p:nvSpPr>
          <p:cNvPr id="381" name="Google Shape;381;p6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Lack of awareness and understanding</a:t>
            </a:r>
            <a:endParaRPr/>
          </a:p>
          <a:p>
            <a:pPr indent="-311150" lvl="0" marL="457200" rtl="0" algn="l">
              <a:lnSpc>
                <a:spcPct val="115000"/>
              </a:lnSpc>
              <a:spcBef>
                <a:spcPts val="0"/>
              </a:spcBef>
              <a:spcAft>
                <a:spcPts val="0"/>
              </a:spcAft>
              <a:buSzPts val="1300"/>
              <a:buChar char="●"/>
            </a:pPr>
            <a:r>
              <a:rPr lang="en"/>
              <a:t>Negative attitudes, biases, and stigma</a:t>
            </a:r>
            <a:endParaRPr/>
          </a:p>
          <a:p>
            <a:pPr indent="-311150" lvl="0" marL="457200" rtl="0" algn="l">
              <a:lnSpc>
                <a:spcPct val="115000"/>
              </a:lnSpc>
              <a:spcBef>
                <a:spcPts val="0"/>
              </a:spcBef>
              <a:spcAft>
                <a:spcPts val="0"/>
              </a:spcAft>
              <a:buSzPts val="1300"/>
              <a:buChar char="●"/>
            </a:pPr>
            <a:r>
              <a:rPr lang="en"/>
              <a:t>Discrimination</a:t>
            </a:r>
            <a:endParaRPr/>
          </a:p>
          <a:p>
            <a:pPr indent="0" lvl="0" marL="0" rtl="0" algn="l">
              <a:lnSpc>
                <a:spcPct val="115000"/>
              </a:lnSpc>
              <a:spcBef>
                <a:spcPts val="0"/>
              </a:spcBef>
              <a:spcAft>
                <a:spcPts val="0"/>
              </a:spcAft>
              <a:buNone/>
            </a:pPr>
            <a:r>
              <a:t/>
            </a:r>
            <a:endParaRPr/>
          </a:p>
        </p:txBody>
      </p:sp>
      <p:sp>
        <p:nvSpPr>
          <p:cNvPr id="382" name="Google Shape;382;p65"/>
          <p:cNvSpPr txBox="1"/>
          <p:nvPr/>
        </p:nvSpPr>
        <p:spPr>
          <a:xfrm>
            <a:off x="2366225" y="2181975"/>
            <a:ext cx="5049300" cy="2232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Lack of accessible buildings</a:t>
            </a:r>
            <a:endParaRPr sz="1300">
              <a:solidFill>
                <a:schemeClr val="dk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Lack of accessible transport systems</a:t>
            </a:r>
            <a:endParaRPr sz="1300">
              <a:solidFill>
                <a:schemeClr val="dk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Lack of accessible green spaces</a:t>
            </a:r>
            <a:endParaRPr sz="1300">
              <a:solidFill>
                <a:schemeClr val="dk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Lack of accessible services in all sectors such as health, education, employment, police, and protection services</a:t>
            </a:r>
            <a:endParaRPr sz="1300">
              <a:solidFill>
                <a:schemeClr val="dk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Lack of accessible communication systems including media, information services, mobile technologies, and apps. </a:t>
            </a:r>
            <a:endParaRPr sz="1300">
              <a:solidFill>
                <a:schemeClr val="dk1"/>
              </a:solidFill>
              <a:latin typeface="Montserrat"/>
              <a:ea typeface="Montserrat"/>
              <a:cs typeface="Montserrat"/>
              <a:sym typeface="Montserrat"/>
            </a:endParaRPr>
          </a:p>
        </p:txBody>
      </p:sp>
      <p:sp>
        <p:nvSpPr>
          <p:cNvPr id="383" name="Google Shape;383;p65"/>
          <p:cNvSpPr txBox="1"/>
          <p:nvPr>
            <p:ph type="title"/>
          </p:nvPr>
        </p:nvSpPr>
        <p:spPr>
          <a:xfrm>
            <a:off x="172350" y="2476800"/>
            <a:ext cx="2284800" cy="1418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a:t>Environmental </a:t>
            </a:r>
            <a:r>
              <a:rPr lang="en"/>
              <a:t>barriers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6"/>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a:t>Attitudinal/social barriers</a:t>
            </a:r>
            <a:endParaRPr/>
          </a:p>
        </p:txBody>
      </p:sp>
      <p:sp>
        <p:nvSpPr>
          <p:cNvPr id="389" name="Google Shape;389;p6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t>Institutional barriers</a:t>
            </a:r>
            <a:endParaRPr b="1"/>
          </a:p>
          <a:p>
            <a:pPr indent="-311150" lvl="0" marL="457200" rtl="0" algn="l">
              <a:lnSpc>
                <a:spcPct val="115000"/>
              </a:lnSpc>
              <a:spcBef>
                <a:spcPts val="0"/>
              </a:spcBef>
              <a:spcAft>
                <a:spcPts val="0"/>
              </a:spcAft>
              <a:buSzPts val="1300"/>
              <a:buChar char="●"/>
            </a:pPr>
            <a:r>
              <a:rPr lang="en"/>
              <a:t>Inadequate legislation, policies, and strategies</a:t>
            </a:r>
            <a:endParaRPr/>
          </a:p>
          <a:p>
            <a:pPr indent="-311150" lvl="0" marL="457200" rtl="0" algn="l">
              <a:lnSpc>
                <a:spcPct val="115000"/>
              </a:lnSpc>
              <a:spcBef>
                <a:spcPts val="0"/>
              </a:spcBef>
              <a:spcAft>
                <a:spcPts val="0"/>
              </a:spcAft>
              <a:buSzPts val="1300"/>
              <a:buChar char="●"/>
            </a:pPr>
            <a:r>
              <a:rPr lang="en"/>
              <a:t>Limited opportunities to live independent lives</a:t>
            </a:r>
            <a:endParaRPr/>
          </a:p>
          <a:p>
            <a:pPr indent="-311150" lvl="0" marL="457200" rtl="0" algn="l">
              <a:lnSpc>
                <a:spcPct val="115000"/>
              </a:lnSpc>
              <a:spcBef>
                <a:spcPts val="0"/>
              </a:spcBef>
              <a:spcAft>
                <a:spcPts val="0"/>
              </a:spcAft>
              <a:buSzPts val="1300"/>
              <a:buChar char="●"/>
            </a:pPr>
            <a:r>
              <a:rPr lang="en"/>
              <a:t>Limited participation in decision making  </a:t>
            </a:r>
            <a:endParaRPr/>
          </a:p>
          <a:p>
            <a:pPr indent="-311150" lvl="0" marL="457200" rtl="0" algn="l">
              <a:lnSpc>
                <a:spcPct val="115000"/>
              </a:lnSpc>
              <a:spcBef>
                <a:spcPts val="0"/>
              </a:spcBef>
              <a:spcAft>
                <a:spcPts val="0"/>
              </a:spcAft>
              <a:buSzPts val="1300"/>
              <a:buChar char="●"/>
            </a:pPr>
            <a:r>
              <a:rPr lang="en"/>
              <a:t>Inadequate funding</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t/>
            </a:r>
            <a:endParaRPr/>
          </a:p>
        </p:txBody>
      </p:sp>
      <p:sp>
        <p:nvSpPr>
          <p:cNvPr id="390" name="Google Shape;390;p66"/>
          <p:cNvSpPr txBox="1"/>
          <p:nvPr/>
        </p:nvSpPr>
        <p:spPr>
          <a:xfrm>
            <a:off x="2480250" y="1977352"/>
            <a:ext cx="5049300" cy="118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dk1"/>
                </a:solidFill>
                <a:latin typeface="Montserrat"/>
                <a:ea typeface="Montserrat"/>
                <a:cs typeface="Montserrat"/>
                <a:sym typeface="Montserrat"/>
              </a:rPr>
              <a:t>Why Disability Inclusion is Good For Everyone: An Animated Story of Sarah</a:t>
            </a:r>
            <a:endParaRPr b="1"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u="sng">
                <a:solidFill>
                  <a:srgbClr val="1155CC"/>
                </a:solidFill>
                <a:latin typeface="Montserrat"/>
                <a:ea typeface="Montserrat"/>
                <a:cs typeface="Montserrat"/>
                <a:sym typeface="Montserrat"/>
                <a:hlinkClick r:id="rId3">
                  <a:extLst>
                    <a:ext uri="{A12FA001-AC4F-418D-AE19-62706E023703}">
                      <ahyp:hlinkClr val="tx"/>
                    </a:ext>
                  </a:extLst>
                </a:hlinkClick>
              </a:rPr>
              <a:t>https://www.youtube.com/watch?v=rjluLV1F-UI</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p:txBody>
      </p:sp>
      <p:sp>
        <p:nvSpPr>
          <p:cNvPr id="391" name="Google Shape;391;p66"/>
          <p:cNvSpPr txBox="1"/>
          <p:nvPr>
            <p:ph type="title"/>
          </p:nvPr>
        </p:nvSpPr>
        <p:spPr>
          <a:xfrm>
            <a:off x="172350" y="2186000"/>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a:t>An Animated Story of Sarah</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7"/>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Discrimination against persons with disabilities</a:t>
            </a:r>
            <a:endParaRPr/>
          </a:p>
        </p:txBody>
      </p:sp>
      <p:sp>
        <p:nvSpPr>
          <p:cNvPr id="397" name="Google Shape;397;p6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Persons with disabilities</a:t>
            </a:r>
            <a:r>
              <a:rPr b="1" lang="en"/>
              <a:t> </a:t>
            </a:r>
            <a:r>
              <a:rPr lang="en"/>
              <a:t>are subject to multiple violations of their rights including to their dignity. These could be through denial of autonomy, acts of violence, abuse,  prejudice, or disrespect because of their disability. Discrimination and oppression of persons with disability are the direct result of implicit biases and are shaped by our personal experiences, the attitudes of family and friends, living and working environments, culture, the media, books, and movies.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Social exclusion, discrimination, marginalization, and insurmountable environmental, infrastructural, and attitudinal barriers pose significant challenges to building safe, inclusive, and resilient cities. Discriminatory practices against persons with disabilities can impede the realization of the 2030 Agenda for Sustainable Development and other internationally agreed development goals. Discrimination also contributes to the disadvantages and marginalization faced by persons with disabilities, leading to disproportionate rates of poverty, deprivation, and exclusion.</a:t>
            </a:r>
            <a:endParaRPr/>
          </a:p>
          <a:p>
            <a:pPr indent="0" lvl="0" marL="0" rtl="0" algn="l">
              <a:lnSpc>
                <a:spcPct val="115000"/>
              </a:lnSpc>
              <a:spcBef>
                <a:spcPts val="0"/>
              </a:spcBef>
              <a:spcAft>
                <a:spcPts val="0"/>
              </a:spcAft>
              <a:buNone/>
            </a:pPr>
            <a:r>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8"/>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Understanding ableism</a:t>
            </a:r>
            <a:endParaRPr/>
          </a:p>
        </p:txBody>
      </p:sp>
      <p:sp>
        <p:nvSpPr>
          <p:cNvPr id="403" name="Google Shape;403;p6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Ableism is the social prejudice, discrimination, and oppression of persons with disabilities based on the belief that typical abilities are superior. It is based on societally constructed ideas of normalcy, intelligence, and excellence and that being abled is “normal” and preferred. Ableism is deeply rooted in various forms of marginalization and prejudice.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Source: Disability Philanthropy, </a:t>
            </a:r>
            <a:r>
              <a:rPr lang="en" u="sng">
                <a:solidFill>
                  <a:srgbClr val="1155CC"/>
                </a:solidFill>
                <a:hlinkClick r:id="rId3">
                  <a:extLst>
                    <a:ext uri="{A12FA001-AC4F-418D-AE19-62706E023703}">
                      <ahyp:hlinkClr val="tx"/>
                    </a:ext>
                  </a:extLst>
                </a:hlinkClick>
              </a:rPr>
              <a:t>https://disabilityphilanthropy.org/resource/what-is-ableism/ </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9"/>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Understanding ableism</a:t>
            </a:r>
            <a:endParaRPr/>
          </a:p>
        </p:txBody>
      </p:sp>
      <p:sp>
        <p:nvSpPr>
          <p:cNvPr id="409" name="Google Shape;409;p69"/>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An anti ableist society eliminates all forms of discrimination against persons with disabilities and provides an inclusive environment for their full participation in all affairs of society. It encourages participation of persons with disabilities in policy and decision making and works towards overcoming the barriers that persons with disabilities face in accessing physical environments, transportation services, health, rehabilitation, support, and assistance services as well as accessing education and employment opportunities.</a:t>
            </a:r>
            <a:endParaRPr/>
          </a:p>
          <a:p>
            <a:pPr indent="0" lvl="0" marL="0" rtl="0" algn="l">
              <a:lnSpc>
                <a:spcPct val="115000"/>
              </a:lnSpc>
              <a:spcBef>
                <a:spcPts val="0"/>
              </a:spcBef>
              <a:spcAft>
                <a:spcPts val="0"/>
              </a:spcAft>
              <a:buNone/>
            </a:pPr>
            <a:r>
              <a:t/>
            </a:r>
            <a:endParaRPr sz="500"/>
          </a:p>
          <a:p>
            <a:pPr indent="0" lvl="0" marL="0" rtl="0" algn="l">
              <a:lnSpc>
                <a:spcPct val="115000"/>
              </a:lnSpc>
              <a:spcBef>
                <a:spcPts val="0"/>
              </a:spcBef>
              <a:spcAft>
                <a:spcPts val="0"/>
              </a:spcAft>
              <a:buNone/>
            </a:pPr>
            <a:r>
              <a:rPr lang="en"/>
              <a:t>Are there any rules or procedures within your community, educational, or working environment that create unnecessary difficulties for persons with disabilities? The answer is yes, to some degree. Thanks to the United Nations Convention on the Rights of Persons with Disabilities and the efforts of advocates, city leaders, and many others, we know that  every community has been making some progress. </a:t>
            </a:r>
            <a:endParaRPr/>
          </a:p>
          <a:p>
            <a:pPr indent="0" lvl="0" marL="0" rtl="0" algn="l">
              <a:lnSpc>
                <a:spcPct val="115000"/>
              </a:lnSpc>
              <a:spcBef>
                <a:spcPts val="0"/>
              </a:spcBef>
              <a:spcAft>
                <a:spcPts val="0"/>
              </a:spcAft>
              <a:buNone/>
            </a:pPr>
            <a:r>
              <a:t/>
            </a:r>
            <a:endParaRPr sz="500"/>
          </a:p>
          <a:p>
            <a:pPr indent="0" lvl="0" marL="0" rtl="0" algn="l">
              <a:lnSpc>
                <a:spcPct val="115000"/>
              </a:lnSpc>
              <a:spcBef>
                <a:spcPts val="0"/>
              </a:spcBef>
              <a:spcAft>
                <a:spcPts val="0"/>
              </a:spcAft>
              <a:buNone/>
            </a:pPr>
            <a:r>
              <a:rPr lang="en"/>
              <a:t>Later in the learning guide you’ll come across the stories of diverse individuals leading change in their cities and communities to create a more accessible future for all. </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0"/>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People have different needs and preferences</a:t>
            </a:r>
            <a:endParaRPr/>
          </a:p>
        </p:txBody>
      </p:sp>
      <p:sp>
        <p:nvSpPr>
          <p:cNvPr id="415" name="Google Shape;415;p70"/>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Everyone has the right to be free from discrimination on the basis of disability, and also on race, color, sex, language, religion, political views, national or social origin, property, birth or other status. </a:t>
            </a:r>
            <a:endParaRPr/>
          </a:p>
        </p:txBody>
      </p:sp>
      <p:sp>
        <p:nvSpPr>
          <p:cNvPr id="416" name="Google Shape;416;p70"/>
          <p:cNvSpPr txBox="1"/>
          <p:nvPr/>
        </p:nvSpPr>
        <p:spPr>
          <a:xfrm>
            <a:off x="2027750" y="2888050"/>
            <a:ext cx="4963800" cy="10806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Clr>
                <a:srgbClr val="000000"/>
              </a:buClr>
              <a:buSzPts val="1100"/>
              <a:buFont typeface="Arial"/>
              <a:buNone/>
            </a:pPr>
            <a:r>
              <a:rPr i="1" lang="en" sz="1100">
                <a:solidFill>
                  <a:srgbClr val="000000"/>
                </a:solidFill>
                <a:latin typeface="Montserrat"/>
                <a:ea typeface="Montserrat"/>
                <a:cs typeface="Montserrat"/>
                <a:sym typeface="Montserrat"/>
              </a:rPr>
              <a:t>“</a:t>
            </a:r>
            <a:r>
              <a:rPr i="1" lang="en" sz="1100">
                <a:latin typeface="Montserrat"/>
                <a:ea typeface="Montserrat"/>
                <a:cs typeface="Montserrat"/>
                <a:sym typeface="Montserrat"/>
              </a:rPr>
              <a:t>W</a:t>
            </a:r>
            <a:r>
              <a:rPr i="1" lang="en" sz="1100">
                <a:solidFill>
                  <a:srgbClr val="000000"/>
                </a:solidFill>
                <a:latin typeface="Montserrat"/>
                <a:ea typeface="Montserrat"/>
                <a:cs typeface="Montserrat"/>
                <a:sym typeface="Montserrat"/>
              </a:rPr>
              <a:t>e need to ensure that persons with disabilities are visible during humanitarian responses</a:t>
            </a:r>
            <a:r>
              <a:rPr i="1" lang="en" sz="1100">
                <a:latin typeface="Montserrat"/>
                <a:ea typeface="Montserrat"/>
                <a:cs typeface="Montserrat"/>
                <a:sym typeface="Montserrat"/>
              </a:rPr>
              <a:t>.</a:t>
            </a:r>
            <a:r>
              <a:rPr i="1" lang="en" sz="1100">
                <a:solidFill>
                  <a:srgbClr val="000000"/>
                </a:solidFill>
                <a:latin typeface="Montserrat"/>
                <a:ea typeface="Montserrat"/>
                <a:cs typeface="Montserrat"/>
                <a:sym typeface="Montserrat"/>
              </a:rPr>
              <a:t> </a:t>
            </a:r>
            <a:r>
              <a:rPr i="1" lang="en" sz="1100">
                <a:latin typeface="Montserrat"/>
                <a:ea typeface="Montserrat"/>
                <a:cs typeface="Montserrat"/>
                <a:sym typeface="Montserrat"/>
              </a:rPr>
              <a:t>Not discriminating </a:t>
            </a:r>
            <a:r>
              <a:rPr i="1" lang="en" sz="1100">
                <a:solidFill>
                  <a:srgbClr val="000000"/>
                </a:solidFill>
                <a:latin typeface="Montserrat"/>
                <a:ea typeface="Montserrat"/>
                <a:cs typeface="Montserrat"/>
                <a:sym typeface="Montserrat"/>
              </a:rPr>
              <a:t>extends beyond physical accessibility to communications access. We </a:t>
            </a:r>
            <a:r>
              <a:rPr i="1" lang="en" sz="1100">
                <a:latin typeface="Montserrat"/>
                <a:ea typeface="Montserrat"/>
                <a:cs typeface="Montserrat"/>
                <a:sym typeface="Montserrat"/>
              </a:rPr>
              <a:t>need a</a:t>
            </a:r>
            <a:r>
              <a:rPr i="1" lang="en" sz="1100">
                <a:solidFill>
                  <a:srgbClr val="000000"/>
                </a:solidFill>
                <a:latin typeface="Montserrat"/>
                <a:ea typeface="Montserrat"/>
                <a:cs typeface="Montserrat"/>
                <a:sym typeface="Montserrat"/>
              </a:rPr>
              <a:t> baseline of information that can be used </a:t>
            </a:r>
            <a:r>
              <a:rPr i="1" lang="en" sz="1100">
                <a:latin typeface="Montserrat"/>
                <a:ea typeface="Montserrat"/>
                <a:cs typeface="Montserrat"/>
                <a:sym typeface="Montserrat"/>
              </a:rPr>
              <a:t>to ensure people are not discriminated</a:t>
            </a:r>
            <a:r>
              <a:rPr i="1" lang="en" sz="1100">
                <a:solidFill>
                  <a:srgbClr val="000000"/>
                </a:solidFill>
                <a:latin typeface="Montserrat"/>
                <a:ea typeface="Montserrat"/>
                <a:cs typeface="Montserrat"/>
                <a:sym typeface="Montserrat"/>
              </a:rPr>
              <a:t>.” </a:t>
            </a:r>
            <a:endParaRPr i="1" sz="1100">
              <a:solidFill>
                <a:srgbClr val="000000"/>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t/>
            </a:r>
            <a:endParaRPr i="1" sz="1100">
              <a:solidFill>
                <a:srgbClr val="000000"/>
              </a:solidFill>
              <a:latin typeface="Montserrat"/>
              <a:ea typeface="Montserrat"/>
              <a:cs typeface="Montserrat"/>
              <a:sym typeface="Montserrat"/>
            </a:endParaRPr>
          </a:p>
          <a:p>
            <a:pPr indent="0" lvl="0" marL="0" rtl="0" algn="r">
              <a:spcBef>
                <a:spcPts val="0"/>
              </a:spcBef>
              <a:spcAft>
                <a:spcPts val="0"/>
              </a:spcAft>
              <a:buNone/>
            </a:pPr>
            <a:r>
              <a:rPr b="1" i="1" lang="en" sz="1100">
                <a:solidFill>
                  <a:srgbClr val="FFFFFF"/>
                </a:solidFill>
                <a:latin typeface="Montserrat"/>
                <a:ea typeface="Montserrat"/>
                <a:cs typeface="Montserrat"/>
                <a:sym typeface="Montserrat"/>
              </a:rPr>
              <a:t>Alia H. Zureikat</a:t>
            </a:r>
            <a:r>
              <a:rPr i="1" lang="en" sz="1100">
                <a:solidFill>
                  <a:srgbClr val="FFFFFF"/>
                </a:solidFill>
                <a:latin typeface="Montserrat"/>
                <a:ea typeface="Montserrat"/>
                <a:cs typeface="Montserrat"/>
                <a:sym typeface="Montserrat"/>
              </a:rPr>
              <a:t>, </a:t>
            </a:r>
            <a:endParaRPr i="1" sz="1100">
              <a:solidFill>
                <a:srgbClr val="FFFFFF"/>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rPr i="1" lang="en" sz="1100">
                <a:solidFill>
                  <a:srgbClr val="FFFFFF"/>
                </a:solidFill>
                <a:latin typeface="Montserrat"/>
                <a:ea typeface="Montserrat"/>
                <a:cs typeface="Montserrat"/>
                <a:sym typeface="Montserrat"/>
              </a:rPr>
              <a:t>Higher Council for the Affairs of Persons with Disabilities (HCD), Amman, Jordan</a:t>
            </a:r>
            <a:endParaRPr i="1" sz="1100">
              <a:solidFill>
                <a:srgbClr val="FFFFFF"/>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t/>
            </a:r>
            <a:endParaRPr i="1" sz="1100">
              <a:solidFill>
                <a:srgbClr val="000000"/>
              </a:solidFill>
              <a:latin typeface="Montserrat"/>
              <a:ea typeface="Montserrat"/>
              <a:cs typeface="Montserrat"/>
              <a:sym typeface="Montserrat"/>
            </a:endParaRPr>
          </a:p>
          <a:p>
            <a:pPr indent="0" lvl="0" marL="0" rtl="0" algn="r">
              <a:spcBef>
                <a:spcPts val="0"/>
              </a:spcBef>
              <a:spcAft>
                <a:spcPts val="0"/>
              </a:spcAft>
              <a:buNone/>
            </a:pPr>
            <a:r>
              <a:t/>
            </a:r>
            <a:endParaRPr i="1" sz="1100">
              <a:solidFill>
                <a:srgbClr val="000000"/>
              </a:solidFill>
              <a:latin typeface="Montserrat"/>
              <a:ea typeface="Montserrat"/>
              <a:cs typeface="Montserrat"/>
              <a:sym typeface="Montserrat"/>
            </a:endParaRPr>
          </a:p>
        </p:txBody>
      </p:sp>
      <p:pic>
        <p:nvPicPr>
          <p:cNvPr id="417" name="Google Shape;417;p70" title="Middle Eastern woman with black hair and a large smile wearing white pearl earings. "/>
          <p:cNvPicPr preferRelativeResize="0"/>
          <p:nvPr/>
        </p:nvPicPr>
        <p:blipFill rotWithShape="1">
          <a:blip r:embed="rId3">
            <a:alphaModFix/>
          </a:blip>
          <a:srcRect b="17652" l="0" r="23141" t="5993"/>
          <a:stretch/>
        </p:blipFill>
        <p:spPr>
          <a:xfrm>
            <a:off x="7235750" y="2938325"/>
            <a:ext cx="1571700" cy="1560900"/>
          </a:xfrm>
          <a:prstGeom prst="ellipse">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1"/>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lang="en"/>
              <a:t>Misconceptions and stigma</a:t>
            </a:r>
            <a:endParaRPr/>
          </a:p>
          <a:p>
            <a:pPr indent="0" lvl="0" marL="0" rtl="0" algn="l">
              <a:spcBef>
                <a:spcPts val="600"/>
              </a:spcBef>
              <a:spcAft>
                <a:spcPts val="0"/>
              </a:spcAft>
              <a:buNone/>
            </a:pPr>
            <a:r>
              <a:t/>
            </a:r>
            <a:endParaRPr/>
          </a:p>
        </p:txBody>
      </p:sp>
      <p:sp>
        <p:nvSpPr>
          <p:cNvPr id="423" name="Google Shape;423;p71"/>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Common misconceptions about persons with disabilities include:</a:t>
            </a:r>
            <a:endParaRPr/>
          </a:p>
          <a:p>
            <a:pPr indent="-311150" lvl="0" marL="457200" rtl="0" algn="l">
              <a:lnSpc>
                <a:spcPct val="115000"/>
              </a:lnSpc>
              <a:spcBef>
                <a:spcPts val="0"/>
              </a:spcBef>
              <a:spcAft>
                <a:spcPts val="0"/>
              </a:spcAft>
              <a:buSzPts val="1300"/>
              <a:buChar char="●"/>
            </a:pPr>
            <a:r>
              <a:rPr lang="en"/>
              <a:t>They are unable to be independent</a:t>
            </a:r>
            <a:endParaRPr/>
          </a:p>
          <a:p>
            <a:pPr indent="-311150" lvl="0" marL="457200" rtl="0" algn="l">
              <a:lnSpc>
                <a:spcPct val="115000"/>
              </a:lnSpc>
              <a:spcBef>
                <a:spcPts val="0"/>
              </a:spcBef>
              <a:spcAft>
                <a:spcPts val="0"/>
              </a:spcAft>
              <a:buSzPts val="1300"/>
              <a:buChar char="●"/>
            </a:pPr>
            <a:r>
              <a:rPr lang="en"/>
              <a:t>They do not contribute to society/family</a:t>
            </a:r>
            <a:endParaRPr/>
          </a:p>
          <a:p>
            <a:pPr indent="-311150" lvl="0" marL="457200" rtl="0" algn="l">
              <a:lnSpc>
                <a:spcPct val="115000"/>
              </a:lnSpc>
              <a:spcBef>
                <a:spcPts val="0"/>
              </a:spcBef>
              <a:spcAft>
                <a:spcPts val="0"/>
              </a:spcAft>
              <a:buSzPts val="1300"/>
              <a:buChar char="●"/>
            </a:pPr>
            <a:r>
              <a:rPr lang="en"/>
              <a:t>They are unable to have normal relationships or are a burden</a:t>
            </a:r>
            <a:endParaRPr/>
          </a:p>
          <a:p>
            <a:pPr indent="-311150" lvl="0" marL="457200" rtl="0" algn="l">
              <a:lnSpc>
                <a:spcPct val="115000"/>
              </a:lnSpc>
              <a:spcBef>
                <a:spcPts val="0"/>
              </a:spcBef>
              <a:spcAft>
                <a:spcPts val="0"/>
              </a:spcAft>
              <a:buSzPts val="1300"/>
              <a:buChar char="●"/>
            </a:pPr>
            <a:r>
              <a:rPr lang="en"/>
              <a:t>That disability is contagious or brings bad luck</a:t>
            </a:r>
            <a:endParaRPr/>
          </a:p>
          <a:p>
            <a:pPr indent="-311150" lvl="0" marL="457200" rtl="0" algn="l">
              <a:lnSpc>
                <a:spcPct val="115000"/>
              </a:lnSpc>
              <a:spcBef>
                <a:spcPts val="0"/>
              </a:spcBef>
              <a:spcAft>
                <a:spcPts val="0"/>
              </a:spcAft>
              <a:buSzPts val="1300"/>
              <a:buChar char="●"/>
            </a:pPr>
            <a:r>
              <a:rPr lang="en"/>
              <a:t>Their bodies have magical powers </a:t>
            </a:r>
            <a:endParaRPr/>
          </a:p>
          <a:p>
            <a:pPr indent="-311150" lvl="0" marL="457200" rtl="0" algn="l">
              <a:lnSpc>
                <a:spcPct val="115000"/>
              </a:lnSpc>
              <a:spcBef>
                <a:spcPts val="0"/>
              </a:spcBef>
              <a:spcAft>
                <a:spcPts val="0"/>
              </a:spcAft>
              <a:buSzPts val="1300"/>
              <a:buChar char="●"/>
            </a:pPr>
            <a:r>
              <a:rPr lang="en"/>
              <a:t>They are unable to report sexual abuse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u="sng">
                <a:solidFill>
                  <a:srgbClr val="1155CC"/>
                </a:solidFill>
                <a:hlinkClick r:id="rId3">
                  <a:extLst>
                    <a:ext uri="{A12FA001-AC4F-418D-AE19-62706E023703}">
                      <ahyp:hlinkClr val="tx"/>
                    </a:ext>
                  </a:extLst>
                </a:hlinkClick>
              </a:rPr>
              <a:t>https://www.dpa.org.sg/wp-content/uploads/2015/10/DPA-Disability-Glossary-FINAL.pdf</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Stigma is a negative set of beliefs about people with specific characteristics (ethnicity, disability, age, gender, etc.). The main drivers of stigma include a lack of understanding and awareness, social avoidance, and stereotyping.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72"/>
          <p:cNvSpPr txBox="1"/>
          <p:nvPr>
            <p:ph type="title"/>
          </p:nvPr>
        </p:nvSpPr>
        <p:spPr>
          <a:xfrm>
            <a:off x="370450" y="540075"/>
            <a:ext cx="1325700" cy="1107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5500"/>
              <a:t>2.4</a:t>
            </a:r>
            <a:endParaRPr sz="5500"/>
          </a:p>
        </p:txBody>
      </p:sp>
      <p:sp>
        <p:nvSpPr>
          <p:cNvPr id="429" name="Google Shape;429;p72"/>
          <p:cNvSpPr txBox="1"/>
          <p:nvPr>
            <p:ph idx="4294967295" type="body"/>
          </p:nvPr>
        </p:nvSpPr>
        <p:spPr>
          <a:xfrm>
            <a:off x="2490000" y="2134750"/>
            <a:ext cx="6408900" cy="31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Montserrat SemiBold"/>
                <a:ea typeface="Montserrat SemiBold"/>
                <a:cs typeface="Montserrat SemiBold"/>
                <a:sym typeface="Montserrat SemiBold"/>
              </a:rPr>
              <a:t>Disability mainstreaming</a:t>
            </a:r>
            <a:r>
              <a:rPr lang="en" sz="1300">
                <a:solidFill>
                  <a:schemeClr val="dk1"/>
                </a:solidFill>
              </a:rPr>
              <a:t> is a method to promote inclusion and address barriers that exclude persons with disabilities from equal participation in society through the social/rights-based model. It is a process to ensure that persons with disabilities have choices and participate equally with others in any activity and service intended for the general public. This includes education, health, employment, safety/security, social services, sport/leisure, etc. Mainstreaming disability not only helps fulfill human rights, but it is also more effective (for more details refer </a:t>
            </a:r>
            <a:r>
              <a:rPr lang="en" sz="1300" u="sng">
                <a:solidFill>
                  <a:srgbClr val="1155CC"/>
                </a:solidFill>
                <a:hlinkClick r:id="rId3">
                  <a:extLst>
                    <a:ext uri="{A12FA001-AC4F-418D-AE19-62706E023703}">
                      <ahyp:hlinkClr val="tx"/>
                    </a:ext>
                  </a:extLst>
                </a:hlinkClick>
              </a:rPr>
              <a:t>to Accessibility &amp; Development</a:t>
            </a:r>
            <a:r>
              <a:rPr lang="en" sz="1300">
                <a:solidFill>
                  <a:schemeClr val="dk1"/>
                </a:solidFill>
              </a:rPr>
              <a:t>).</a:t>
            </a:r>
            <a:endParaRPr sz="1300">
              <a:solidFill>
                <a:schemeClr val="dk1"/>
              </a:solidFill>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1300">
                <a:solidFill>
                  <a:schemeClr val="dk1"/>
                </a:solidFill>
              </a:rPr>
              <a:t>Disability mainstreaming enables disability-inclusive development in systems, strategies, policies, programs, and practices via: </a:t>
            </a:r>
            <a:endParaRPr sz="1300">
              <a:solidFill>
                <a:schemeClr val="dk1"/>
              </a:solidFill>
            </a:endParaRPr>
          </a:p>
          <a:p>
            <a:pPr indent="0" lvl="0" marL="0" rtl="0" algn="l">
              <a:spcBef>
                <a:spcPts val="0"/>
              </a:spcBef>
              <a:spcAft>
                <a:spcPts val="0"/>
              </a:spcAft>
              <a:buNone/>
            </a:pPr>
            <a:r>
              <a:t/>
            </a:r>
            <a:endParaRPr sz="1300">
              <a:solidFill>
                <a:schemeClr val="dk1"/>
              </a:solidFill>
            </a:endParaRPr>
          </a:p>
        </p:txBody>
      </p:sp>
      <p:sp>
        <p:nvSpPr>
          <p:cNvPr id="430" name="Google Shape;430;p72"/>
          <p:cNvSpPr txBox="1"/>
          <p:nvPr/>
        </p:nvSpPr>
        <p:spPr>
          <a:xfrm>
            <a:off x="2490000" y="247625"/>
            <a:ext cx="6194100" cy="15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600"/>
              </a:spcAft>
              <a:buClr>
                <a:schemeClr val="dk1"/>
              </a:buClr>
              <a:buSzPts val="1100"/>
              <a:buFont typeface="Arial"/>
              <a:buNone/>
            </a:pPr>
            <a:r>
              <a:rPr b="1" lang="en" sz="3000">
                <a:solidFill>
                  <a:srgbClr val="274E13"/>
                </a:solidFill>
                <a:latin typeface="Montserrat"/>
                <a:ea typeface="Montserrat"/>
                <a:cs typeface="Montserrat"/>
                <a:sym typeface="Montserrat"/>
              </a:rPr>
              <a:t>Resources for advanced learning</a:t>
            </a:r>
            <a:endParaRPr b="1" sz="3000">
              <a:solidFill>
                <a:srgbClr val="274E13"/>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6"/>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solidFill>
                  <a:srgbClr val="274E13"/>
                </a:solidFill>
              </a:rPr>
              <a:t>Essential Questions	</a:t>
            </a:r>
            <a:endParaRPr>
              <a:solidFill>
                <a:srgbClr val="274E13"/>
              </a:solidFill>
            </a:endParaRPr>
          </a:p>
        </p:txBody>
      </p:sp>
      <p:sp>
        <p:nvSpPr>
          <p:cNvPr id="257" name="Google Shape;257;p4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t>When viewing the video, focus on answering the following questions:</a:t>
            </a:r>
            <a:endParaRPr/>
          </a:p>
          <a:p>
            <a:pPr indent="0" lvl="0" marL="0" rtl="0" algn="just">
              <a:lnSpc>
                <a:spcPct val="115000"/>
              </a:lnSpc>
              <a:spcBef>
                <a:spcPts val="0"/>
              </a:spcBef>
              <a:spcAft>
                <a:spcPts val="0"/>
              </a:spcAft>
              <a:buNone/>
            </a:pPr>
            <a:r>
              <a:t/>
            </a:r>
            <a:endParaRPr/>
          </a:p>
          <a:p>
            <a:pPr indent="-311150" lvl="0" marL="457200" rtl="0" algn="just">
              <a:lnSpc>
                <a:spcPct val="115000"/>
              </a:lnSpc>
              <a:spcBef>
                <a:spcPts val="0"/>
              </a:spcBef>
              <a:spcAft>
                <a:spcPts val="0"/>
              </a:spcAft>
              <a:buClr>
                <a:schemeClr val="dk1"/>
              </a:buClr>
              <a:buSzPts val="1300"/>
              <a:buChar char="●"/>
            </a:pPr>
            <a:r>
              <a:rPr lang="en"/>
              <a:t>What is discrimination and why does it occur? </a:t>
            </a:r>
            <a:endParaRPr/>
          </a:p>
          <a:p>
            <a:pPr indent="0" lvl="0" marL="457200" rtl="0" algn="just">
              <a:lnSpc>
                <a:spcPct val="115000"/>
              </a:lnSpc>
              <a:spcBef>
                <a:spcPts val="0"/>
              </a:spcBef>
              <a:spcAft>
                <a:spcPts val="0"/>
              </a:spcAft>
              <a:buNone/>
            </a:pPr>
            <a:r>
              <a:t/>
            </a:r>
            <a:endParaRPr/>
          </a:p>
          <a:p>
            <a:pPr indent="-311150" lvl="0" marL="457200" rtl="0" algn="just">
              <a:lnSpc>
                <a:spcPct val="115000"/>
              </a:lnSpc>
              <a:spcBef>
                <a:spcPts val="0"/>
              </a:spcBef>
              <a:spcAft>
                <a:spcPts val="0"/>
              </a:spcAft>
              <a:buClr>
                <a:schemeClr val="dk1"/>
              </a:buClr>
              <a:buSzPts val="1300"/>
              <a:buChar char="●"/>
            </a:pPr>
            <a:r>
              <a:rPr lang="en"/>
              <a:t>What is ableism?</a:t>
            </a:r>
            <a:endParaRPr/>
          </a:p>
          <a:p>
            <a:pPr indent="0" lvl="0" marL="457200" rtl="0" algn="just">
              <a:lnSpc>
                <a:spcPct val="115000"/>
              </a:lnSpc>
              <a:spcBef>
                <a:spcPts val="0"/>
              </a:spcBef>
              <a:spcAft>
                <a:spcPts val="0"/>
              </a:spcAft>
              <a:buNone/>
            </a:pPr>
            <a:r>
              <a:t/>
            </a:r>
            <a:endParaRPr/>
          </a:p>
          <a:p>
            <a:pPr indent="-311150" lvl="0" marL="457200" rtl="0" algn="just">
              <a:lnSpc>
                <a:spcPct val="115000"/>
              </a:lnSpc>
              <a:spcBef>
                <a:spcPts val="0"/>
              </a:spcBef>
              <a:spcAft>
                <a:spcPts val="0"/>
              </a:spcAft>
              <a:buClr>
                <a:schemeClr val="dk1"/>
              </a:buClr>
              <a:buSzPts val="1300"/>
              <a:buChar char="●"/>
            </a:pPr>
            <a:r>
              <a:rPr lang="en"/>
              <a:t>How do discrimination and other attitudinal barriers affect persons with disabilities?</a:t>
            </a:r>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3"/>
          <p:cNvSpPr txBox="1"/>
          <p:nvPr>
            <p:ph type="title"/>
          </p:nvPr>
        </p:nvSpPr>
        <p:spPr>
          <a:xfrm>
            <a:off x="172350" y="568750"/>
            <a:ext cx="2155500" cy="17115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solidFill>
                  <a:srgbClr val="134F5C"/>
                </a:solidFill>
              </a:rPr>
              <a:t>Acceptance</a:t>
            </a:r>
            <a:endParaRPr>
              <a:solidFill>
                <a:srgbClr val="134F5C"/>
              </a:solidFill>
            </a:endParaRPr>
          </a:p>
        </p:txBody>
      </p:sp>
      <p:sp>
        <p:nvSpPr>
          <p:cNvPr id="436" name="Google Shape;436;p73"/>
          <p:cNvSpPr txBox="1"/>
          <p:nvPr>
            <p:ph idx="2" type="title"/>
          </p:nvPr>
        </p:nvSpPr>
        <p:spPr>
          <a:xfrm>
            <a:off x="2315400" y="568749"/>
            <a:ext cx="5978700" cy="796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entire community, including persons with disabilities, benefit equally from policies and programs.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b="1"/>
          </a:p>
          <a:p>
            <a:pPr indent="0" lvl="0" marL="0" rtl="0" algn="l">
              <a:lnSpc>
                <a:spcPct val="115000"/>
              </a:lnSpc>
              <a:spcBef>
                <a:spcPts val="0"/>
              </a:spcBef>
              <a:spcAft>
                <a:spcPts val="0"/>
              </a:spcAft>
              <a:buNone/>
            </a:pPr>
            <a:r>
              <a:t/>
            </a:r>
            <a:endParaRPr/>
          </a:p>
        </p:txBody>
      </p:sp>
      <p:sp>
        <p:nvSpPr>
          <p:cNvPr id="437" name="Google Shape;437;p73"/>
          <p:cNvSpPr txBox="1"/>
          <p:nvPr>
            <p:ph type="title"/>
          </p:nvPr>
        </p:nvSpPr>
        <p:spPr>
          <a:xfrm>
            <a:off x="192025" y="1990725"/>
            <a:ext cx="2155500" cy="9843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solidFill>
                  <a:srgbClr val="134F5C"/>
                </a:solidFill>
              </a:rPr>
              <a:t>Equity</a:t>
            </a:r>
            <a:endParaRPr>
              <a:solidFill>
                <a:srgbClr val="134F5C"/>
              </a:solidFill>
            </a:endParaRPr>
          </a:p>
        </p:txBody>
      </p:sp>
      <p:sp>
        <p:nvSpPr>
          <p:cNvPr id="438" name="Google Shape;438;p73"/>
          <p:cNvSpPr txBox="1"/>
          <p:nvPr>
            <p:ph type="title"/>
          </p:nvPr>
        </p:nvSpPr>
        <p:spPr>
          <a:xfrm>
            <a:off x="152895" y="3651808"/>
            <a:ext cx="2155500" cy="7452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solidFill>
                  <a:srgbClr val="134F5C"/>
                </a:solidFill>
              </a:rPr>
              <a:t>Participation</a:t>
            </a:r>
            <a:endParaRPr>
              <a:solidFill>
                <a:srgbClr val="134F5C"/>
              </a:solidFill>
            </a:endParaRPr>
          </a:p>
        </p:txBody>
      </p:sp>
      <p:sp>
        <p:nvSpPr>
          <p:cNvPr id="439" name="Google Shape;439;p73"/>
          <p:cNvSpPr txBox="1"/>
          <p:nvPr/>
        </p:nvSpPr>
        <p:spPr>
          <a:xfrm>
            <a:off x="2315400" y="2085975"/>
            <a:ext cx="6700500" cy="79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Social acceptance of persons with disabilities in all their diversity and empowering them to make their own choices.</a:t>
            </a:r>
            <a:endParaRPr sz="1300"/>
          </a:p>
        </p:txBody>
      </p:sp>
      <p:cxnSp>
        <p:nvCxnSpPr>
          <p:cNvPr id="440" name="Google Shape;440;p73"/>
          <p:cNvCxnSpPr/>
          <p:nvPr/>
        </p:nvCxnSpPr>
        <p:spPr>
          <a:xfrm>
            <a:off x="172350" y="3782600"/>
            <a:ext cx="1853400" cy="0"/>
          </a:xfrm>
          <a:prstGeom prst="straightConnector1">
            <a:avLst/>
          </a:prstGeom>
          <a:noFill/>
          <a:ln cap="flat" cmpd="sng" w="76200">
            <a:solidFill>
              <a:srgbClr val="38761D"/>
            </a:solidFill>
            <a:prstDash val="solid"/>
            <a:round/>
            <a:headEnd len="med" w="med" type="none"/>
            <a:tailEnd len="med" w="med" type="none"/>
          </a:ln>
        </p:spPr>
      </p:cxnSp>
      <p:sp>
        <p:nvSpPr>
          <p:cNvPr id="441" name="Google Shape;441;p73"/>
          <p:cNvSpPr txBox="1"/>
          <p:nvPr/>
        </p:nvSpPr>
        <p:spPr>
          <a:xfrm>
            <a:off x="2315400" y="3706400"/>
            <a:ext cx="5838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Persons with disabilities participate in all policy, program development, and decision making.</a:t>
            </a:r>
            <a:endParaRPr sz="13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4"/>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Accessibility</a:t>
            </a:r>
            <a:endParaRPr/>
          </a:p>
        </p:txBody>
      </p:sp>
      <p:sp>
        <p:nvSpPr>
          <p:cNvPr id="447" name="Google Shape;447;p74"/>
          <p:cNvSpPr txBox="1"/>
          <p:nvPr>
            <p:ph idx="2" type="title"/>
          </p:nvPr>
        </p:nvSpPr>
        <p:spPr>
          <a:xfrm>
            <a:off x="2315400" y="340149"/>
            <a:ext cx="5978700" cy="12513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400"/>
              </a:spcAft>
              <a:buNone/>
            </a:pPr>
            <a:r>
              <a:rPr lang="en"/>
              <a:t>Inclusive development is continuous and embedded in all policies, systems, practices, and culture.</a:t>
            </a:r>
            <a:endParaRPr/>
          </a:p>
        </p:txBody>
      </p:sp>
      <p:sp>
        <p:nvSpPr>
          <p:cNvPr id="448" name="Google Shape;448;p74"/>
          <p:cNvSpPr txBox="1"/>
          <p:nvPr>
            <p:ph type="title"/>
          </p:nvPr>
        </p:nvSpPr>
        <p:spPr>
          <a:xfrm>
            <a:off x="192015" y="2077268"/>
            <a:ext cx="2155500" cy="7452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Sustainability</a:t>
            </a:r>
            <a:endParaRPr/>
          </a:p>
        </p:txBody>
      </p:sp>
      <p:sp>
        <p:nvSpPr>
          <p:cNvPr id="449" name="Google Shape;449;p74"/>
          <p:cNvSpPr txBox="1"/>
          <p:nvPr/>
        </p:nvSpPr>
        <p:spPr>
          <a:xfrm>
            <a:off x="2327850" y="1960420"/>
            <a:ext cx="6700500" cy="74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Environmental, institutional, and attitudinal barriers are identified and addressed</a:t>
            </a:r>
            <a:endParaRPr sz="1300">
              <a:solidFill>
                <a:schemeClr val="dk1"/>
              </a:solidFill>
              <a:latin typeface="Montserrat"/>
              <a:ea typeface="Montserrat"/>
              <a:cs typeface="Montserrat"/>
              <a:sym typeface="Montserrat"/>
            </a:endParaRPr>
          </a:p>
        </p:txBody>
      </p:sp>
      <p:sp>
        <p:nvSpPr>
          <p:cNvPr id="450" name="Google Shape;450;p74"/>
          <p:cNvSpPr/>
          <p:nvPr/>
        </p:nvSpPr>
        <p:spPr>
          <a:xfrm>
            <a:off x="-50" y="3842125"/>
            <a:ext cx="9144000" cy="1301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8761D"/>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75"/>
          <p:cNvSpPr txBox="1"/>
          <p:nvPr/>
        </p:nvSpPr>
        <p:spPr>
          <a:xfrm rot="-5400000">
            <a:off x="-1127867" y="2646450"/>
            <a:ext cx="2937000" cy="83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n" sz="4000">
                <a:solidFill>
                  <a:srgbClr val="FFFFFF"/>
                </a:solidFill>
                <a:latin typeface="Montserrat"/>
                <a:ea typeface="Montserrat"/>
                <a:cs typeface="Montserrat"/>
                <a:sym typeface="Montserrat"/>
              </a:rPr>
              <a:t>Resources</a:t>
            </a:r>
            <a:endParaRPr b="1" sz="4000">
              <a:solidFill>
                <a:srgbClr val="FFFFFF"/>
              </a:solidFill>
              <a:latin typeface="Montserrat"/>
              <a:ea typeface="Montserrat"/>
              <a:cs typeface="Montserrat"/>
              <a:sym typeface="Montserrat"/>
            </a:endParaRPr>
          </a:p>
          <a:p>
            <a:pPr indent="0" lvl="0" marL="0" rtl="0" algn="l">
              <a:spcBef>
                <a:spcPts val="300"/>
              </a:spcBef>
              <a:spcAft>
                <a:spcPts val="0"/>
              </a:spcAft>
              <a:buNone/>
            </a:pPr>
            <a:r>
              <a:t/>
            </a:r>
            <a:endParaRPr b="1" sz="4000">
              <a:solidFill>
                <a:srgbClr val="CE7A3B"/>
              </a:solidFill>
              <a:latin typeface="Montserrat"/>
              <a:ea typeface="Montserrat"/>
              <a:cs typeface="Montserrat"/>
              <a:sym typeface="Montserrat"/>
            </a:endParaRPr>
          </a:p>
        </p:txBody>
      </p:sp>
      <p:sp>
        <p:nvSpPr>
          <p:cNvPr id="456" name="Google Shape;456;p75"/>
          <p:cNvSpPr txBox="1"/>
          <p:nvPr/>
        </p:nvSpPr>
        <p:spPr>
          <a:xfrm>
            <a:off x="1561175" y="376350"/>
            <a:ext cx="6941700" cy="3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FFFFFF"/>
                </a:solidFill>
                <a:latin typeface="Montserrat"/>
                <a:ea typeface="Montserrat"/>
                <a:cs typeface="Montserrat"/>
                <a:sym typeface="Montserrat"/>
              </a:rPr>
              <a:t>International frameworks on disability</a:t>
            </a:r>
            <a:endParaRPr b="1" sz="20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3">
                  <a:extLst>
                    <a:ext uri="{A12FA001-AC4F-418D-AE19-62706E023703}">
                      <ahyp:hlinkClr val="tx"/>
                    </a:ext>
                  </a:extLst>
                </a:hlinkClick>
              </a:rPr>
              <a:t>Achieving Equal Employment Opportunities for People with Disabilities through Legislation</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4">
                  <a:extLst>
                    <a:ext uri="{A12FA001-AC4F-418D-AE19-62706E023703}">
                      <ahyp:hlinkClr val="tx"/>
                    </a:ext>
                  </a:extLst>
                </a:hlinkClick>
              </a:rPr>
              <a:t>Presidents’ Council on Disability Inclusion in Philanthropy</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a:solidFill>
                  <a:srgbClr val="FFFFFF"/>
                </a:solidFill>
                <a:latin typeface="Montserrat"/>
                <a:ea typeface="Montserrat"/>
                <a:cs typeface="Montserrat"/>
                <a:sym typeface="Montserrat"/>
              </a:rPr>
              <a:t>GSDRC </a:t>
            </a:r>
            <a:r>
              <a:rPr lang="en" sz="1300" u="sng">
                <a:solidFill>
                  <a:srgbClr val="FFFFFF"/>
                </a:solidFill>
                <a:latin typeface="Montserrat"/>
                <a:ea typeface="Montserrat"/>
                <a:cs typeface="Montserrat"/>
                <a:sym typeface="Montserrat"/>
                <a:hlinkClick r:id="rId5">
                  <a:extLst>
                    <a:ext uri="{A12FA001-AC4F-418D-AE19-62706E023703}">
                      <ahyp:hlinkClr val="tx"/>
                    </a:ext>
                  </a:extLst>
                </a:hlinkClick>
              </a:rPr>
              <a:t>Disability inclusion- Guide</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6">
                  <a:extLst>
                    <a:ext uri="{A12FA001-AC4F-418D-AE19-62706E023703}">
                      <ahyp:hlinkClr val="tx"/>
                    </a:ext>
                  </a:extLst>
                </a:hlinkClick>
              </a:rPr>
              <a:t>Convention on the Rights of Persons with Disabilities (CRPD)</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7">
                  <a:extLst>
                    <a:ext uri="{A12FA001-AC4F-418D-AE19-62706E023703}">
                      <ahyp:hlinkClr val="tx"/>
                    </a:ext>
                  </a:extLst>
                </a:hlinkClick>
              </a:rPr>
              <a:t>Factsheet UNCRPD</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8">
                  <a:extLst>
                    <a:ext uri="{A12FA001-AC4F-418D-AE19-62706E023703}">
                      <ahyp:hlinkClr val="tx"/>
                    </a:ext>
                  </a:extLst>
                </a:hlinkClick>
              </a:rPr>
              <a:t>Best practices for including persons with disabilities in all aspects of development efforts</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9">
                  <a:extLst>
                    <a:ext uri="{A12FA001-AC4F-418D-AE19-62706E023703}">
                      <ahyp:hlinkClr val="tx"/>
                    </a:ext>
                  </a:extLst>
                </a:hlinkClick>
              </a:rPr>
              <a:t>Mainstreaming Disability in the Development Agenda</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0">
                  <a:extLst>
                    <a:ext uri="{A12FA001-AC4F-418D-AE19-62706E023703}">
                      <ahyp:hlinkClr val="tx"/>
                    </a:ext>
                  </a:extLst>
                </a:hlinkClick>
              </a:rPr>
              <a:t>Disability Dimension in Development Action: Manual on Inclusive Planning</a:t>
            </a:r>
            <a:endParaRPr sz="1500">
              <a:solidFill>
                <a:srgbClr val="FFFFFF"/>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6"/>
          <p:cNvSpPr txBox="1"/>
          <p:nvPr/>
        </p:nvSpPr>
        <p:spPr>
          <a:xfrm rot="-5400000">
            <a:off x="-1127867" y="2646450"/>
            <a:ext cx="2937000" cy="83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n" sz="4000">
                <a:solidFill>
                  <a:srgbClr val="FFFFFF"/>
                </a:solidFill>
                <a:latin typeface="Montserrat"/>
                <a:ea typeface="Montserrat"/>
                <a:cs typeface="Montserrat"/>
                <a:sym typeface="Montserrat"/>
              </a:rPr>
              <a:t>Resources</a:t>
            </a:r>
            <a:endParaRPr b="1" sz="4000">
              <a:solidFill>
                <a:srgbClr val="FFFFFF"/>
              </a:solidFill>
              <a:latin typeface="Montserrat"/>
              <a:ea typeface="Montserrat"/>
              <a:cs typeface="Montserrat"/>
              <a:sym typeface="Montserrat"/>
            </a:endParaRPr>
          </a:p>
          <a:p>
            <a:pPr indent="0" lvl="0" marL="0" rtl="0" algn="l">
              <a:spcBef>
                <a:spcPts val="300"/>
              </a:spcBef>
              <a:spcAft>
                <a:spcPts val="0"/>
              </a:spcAft>
              <a:buNone/>
            </a:pPr>
            <a:r>
              <a:t/>
            </a:r>
            <a:endParaRPr b="1" sz="4000">
              <a:solidFill>
                <a:srgbClr val="CE7A3B"/>
              </a:solidFill>
              <a:latin typeface="Montserrat"/>
              <a:ea typeface="Montserrat"/>
              <a:cs typeface="Montserrat"/>
              <a:sym typeface="Montserrat"/>
            </a:endParaRPr>
          </a:p>
        </p:txBody>
      </p:sp>
      <p:sp>
        <p:nvSpPr>
          <p:cNvPr id="462" name="Google Shape;462;p76"/>
          <p:cNvSpPr txBox="1"/>
          <p:nvPr/>
        </p:nvSpPr>
        <p:spPr>
          <a:xfrm>
            <a:off x="1561175" y="376350"/>
            <a:ext cx="6941700" cy="3535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 sz="2000">
                <a:solidFill>
                  <a:srgbClr val="FFFFFF"/>
                </a:solidFill>
                <a:latin typeface="Montserrat"/>
                <a:ea typeface="Montserrat"/>
                <a:cs typeface="Montserrat"/>
                <a:sym typeface="Montserrat"/>
              </a:rPr>
              <a:t>International Framework</a:t>
            </a:r>
            <a:endParaRPr b="1" sz="2000">
              <a:solidFill>
                <a:srgbClr val="FFFFFF"/>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2000">
              <a:solidFill>
                <a:srgbClr val="FFFFFF"/>
              </a:solidFill>
              <a:latin typeface="Montserrat Medium"/>
              <a:ea typeface="Montserrat Medium"/>
              <a:cs typeface="Montserrat Medium"/>
              <a:sym typeface="Montserrat Medium"/>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3">
                  <a:extLst>
                    <a:ext uri="{A12FA001-AC4F-418D-AE19-62706E023703}">
                      <ahyp:hlinkClr val="tx"/>
                    </a:ext>
                  </a:extLst>
                </a:hlinkClick>
              </a:rPr>
              <a:t>Keeping the Promise: Realizing MDGs for Persons with Disabilities Towards 2015 and Beyond: Report of the Secretary-General </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4">
                  <a:extLst>
                    <a:ext uri="{A12FA001-AC4F-418D-AE19-62706E023703}">
                      <ahyp:hlinkClr val="tx"/>
                    </a:ext>
                  </a:extLst>
                </a:hlinkClick>
              </a:rPr>
              <a:t>Incheon Strategy to “Make the Right Real” for Persons with Disabilities in Asia and the Pacific</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5">
                  <a:extLst>
                    <a:ext uri="{A12FA001-AC4F-418D-AE19-62706E023703}">
                      <ahyp:hlinkClr val="tx"/>
                    </a:ext>
                  </a:extLst>
                </a:hlinkClick>
              </a:rPr>
              <a:t>2030 Agenda Introductory Toolkit and Comprehensive Guide for persons with disabilities</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6">
                  <a:extLst>
                    <a:ext uri="{A12FA001-AC4F-418D-AE19-62706E023703}">
                      <ahyp:hlinkClr val="tx"/>
                    </a:ext>
                  </a:extLst>
                </a:hlinkClick>
              </a:rPr>
              <a:t>UN DESA - UN ENABLE</a:t>
            </a:r>
            <a:endParaRPr sz="1300" u="sng">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7">
                  <a:extLst>
                    <a:ext uri="{A12FA001-AC4F-418D-AE19-62706E023703}">
                      <ahyp:hlinkClr val="tx"/>
                    </a:ext>
                  </a:extLst>
                </a:hlinkClick>
              </a:rPr>
              <a:t>UN ENABLE Policy &amp; Action Plan in Disability Inclusion</a:t>
            </a:r>
            <a:r>
              <a:rPr lang="en" sz="1300" u="sng">
                <a:solidFill>
                  <a:srgbClr val="FFFFFF"/>
                </a:solidFill>
                <a:latin typeface="Montserrat"/>
                <a:ea typeface="Montserrat"/>
                <a:cs typeface="Montserrat"/>
                <a:sym typeface="Montserrat"/>
              </a:rPr>
              <a:t> </a:t>
            </a:r>
            <a:endParaRPr sz="1300" u="sng">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8">
                  <a:extLst>
                    <a:ext uri="{A12FA001-AC4F-418D-AE19-62706E023703}">
                      <ahyp:hlinkClr val="tx"/>
                    </a:ext>
                  </a:extLst>
                </a:hlinkClick>
              </a:rPr>
              <a:t>EQUALITY &amp; HUMAN RIGHTS COMMISSION UK</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9">
                  <a:extLst>
                    <a:ext uri="{A12FA001-AC4F-418D-AE19-62706E023703}">
                      <ahyp:hlinkClr val="tx"/>
                    </a:ext>
                  </a:extLst>
                </a:hlinkClick>
              </a:rPr>
              <a:t>DisCo Policy Framework</a:t>
            </a:r>
            <a:r>
              <a:rPr lang="en" sz="1300" u="sng">
                <a:solidFill>
                  <a:srgbClr val="FFFFFF"/>
                </a:solidFill>
                <a:latin typeface="Montserrat"/>
                <a:ea typeface="Montserrat"/>
                <a:cs typeface="Montserrat"/>
                <a:sym typeface="Montserrat"/>
              </a:rPr>
              <a:t> for Inclusive Urban Development by Dr. Victor Pineda.</a:t>
            </a:r>
            <a:endParaRPr sz="1300" u="sng">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0">
                  <a:extLst>
                    <a:ext uri="{A12FA001-AC4F-418D-AE19-62706E023703}">
                      <ahyp:hlinkClr val="tx"/>
                    </a:ext>
                  </a:extLst>
                </a:hlinkClick>
              </a:rPr>
              <a:t>Building the Inclusive City- Governance, Access, and the Urban Transformation of Dubai</a:t>
            </a:r>
            <a:endParaRPr b="1" sz="1300">
              <a:solidFill>
                <a:srgbClr val="FFFFFF"/>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7"/>
          <p:cNvSpPr txBox="1"/>
          <p:nvPr/>
        </p:nvSpPr>
        <p:spPr>
          <a:xfrm>
            <a:off x="348351" y="1327525"/>
            <a:ext cx="4755900" cy="3782700"/>
          </a:xfrm>
          <a:prstGeom prst="rect">
            <a:avLst/>
          </a:prstGeom>
          <a:noFill/>
          <a:ln>
            <a:noFill/>
          </a:ln>
        </p:spPr>
        <p:txBody>
          <a:bodyPr anchorCtr="0" anchor="t" bIns="68575" lIns="68575" spcFirstLastPara="1" rIns="68575" wrap="square" tIns="68575">
            <a:noAutofit/>
          </a:bodyPr>
          <a:lstStyle/>
          <a:p>
            <a:pPr indent="-241300" lvl="0" marL="342900" rtl="0" algn="l">
              <a:spcBef>
                <a:spcPts val="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Spain has a very high proportion of older people and digital technologies can play a key role in helping to address this as well as narrowing the digital divide. </a:t>
            </a:r>
            <a:endParaRPr b="1" sz="1200">
              <a:solidFill>
                <a:srgbClr val="FFFFFF"/>
              </a:solidFill>
              <a:latin typeface="Montserrat"/>
              <a:ea typeface="Montserrat"/>
              <a:cs typeface="Montserrat"/>
              <a:sym typeface="Montserrat"/>
            </a:endParaRPr>
          </a:p>
          <a:p>
            <a:pPr indent="-241300" lvl="0" marL="342900" rtl="0" algn="l">
              <a:spcBef>
                <a:spcPts val="800"/>
              </a:spcBef>
              <a:spcAft>
                <a:spcPts val="0"/>
              </a:spcAft>
              <a:buClr>
                <a:srgbClr val="FFFFFF"/>
              </a:buClr>
              <a:buSzPts val="1200"/>
              <a:buFont typeface="Montserrat"/>
              <a:buChar char="●"/>
            </a:pPr>
            <a:r>
              <a:rPr b="1" lang="en" sz="1200">
                <a:solidFill>
                  <a:srgbClr val="FFFFFF"/>
                </a:solidFill>
                <a:latin typeface="Montserrat"/>
                <a:ea typeface="Montserrat"/>
                <a:cs typeface="Montserrat"/>
                <a:sym typeface="Montserrat"/>
              </a:rPr>
              <a:t>VinclesBCN </a:t>
            </a:r>
            <a:r>
              <a:rPr lang="en" sz="1200">
                <a:solidFill>
                  <a:srgbClr val="FFFFFF"/>
                </a:solidFill>
                <a:latin typeface="Montserrat"/>
                <a:ea typeface="Montserrat"/>
                <a:cs typeface="Montserrat"/>
                <a:sym typeface="Montserrat"/>
              </a:rPr>
              <a:t>is a service of </a:t>
            </a:r>
            <a:r>
              <a:rPr b="1" lang="en" sz="1200">
                <a:solidFill>
                  <a:srgbClr val="FFFFFF"/>
                </a:solidFill>
                <a:latin typeface="Montserrat"/>
                <a:ea typeface="Montserrat"/>
                <a:cs typeface="Montserrat"/>
                <a:sym typeface="Montserrat"/>
              </a:rPr>
              <a:t>​Barcelona City Council</a:t>
            </a:r>
            <a:r>
              <a:rPr lang="en" sz="1200">
                <a:solidFill>
                  <a:srgbClr val="FFFFFF"/>
                </a:solidFill>
                <a:latin typeface="Montserrat"/>
                <a:ea typeface="Montserrat"/>
                <a:cs typeface="Montserrat"/>
                <a:sym typeface="Montserrat"/>
              </a:rPr>
              <a:t> designed to strengthen the social relationships of vulnerable people. It has been in place since 2014 and is aimed at </a:t>
            </a:r>
            <a:r>
              <a:rPr b="1" lang="en" sz="1200">
                <a:solidFill>
                  <a:srgbClr val="FFFFFF"/>
                </a:solidFill>
                <a:latin typeface="Montserrat"/>
                <a:ea typeface="Montserrat"/>
                <a:cs typeface="Montserrat"/>
                <a:sym typeface="Montserrat"/>
              </a:rPr>
              <a:t>assisting elderly people</a:t>
            </a:r>
            <a:r>
              <a:rPr lang="en" sz="1200">
                <a:solidFill>
                  <a:srgbClr val="FFFFFF"/>
                </a:solidFill>
                <a:latin typeface="Montserrat"/>
                <a:ea typeface="Montserrat"/>
                <a:cs typeface="Montserrat"/>
                <a:sym typeface="Montserrat"/>
              </a:rPr>
              <a:t> living in the city of Barcelona and improving their well-being through </a:t>
            </a:r>
            <a:r>
              <a:rPr b="1" lang="en" sz="1200">
                <a:solidFill>
                  <a:srgbClr val="FFFFFF"/>
                </a:solidFill>
                <a:latin typeface="Montserrat"/>
                <a:ea typeface="Montserrat"/>
                <a:cs typeface="Montserrat"/>
                <a:sym typeface="Montserrat"/>
              </a:rPr>
              <a:t>technology</a:t>
            </a:r>
            <a:r>
              <a:rPr lang="en" sz="1200">
                <a:solidFill>
                  <a:srgbClr val="FFFFFF"/>
                </a:solidFill>
                <a:latin typeface="Montserrat"/>
                <a:ea typeface="Montserrat"/>
                <a:cs typeface="Montserrat"/>
                <a:sym typeface="Montserrat"/>
              </a:rPr>
              <a:t> and the support of </a:t>
            </a:r>
            <a:r>
              <a:rPr b="1" lang="en" sz="1200">
                <a:solidFill>
                  <a:srgbClr val="FFFFFF"/>
                </a:solidFill>
                <a:latin typeface="Montserrat"/>
                <a:ea typeface="Montserrat"/>
                <a:cs typeface="Montserrat"/>
                <a:sym typeface="Montserrat"/>
              </a:rPr>
              <a:t>social dynamization teams</a:t>
            </a:r>
            <a:r>
              <a:rPr lang="en" sz="1200">
                <a:solidFill>
                  <a:srgbClr val="FFFFFF"/>
                </a:solidFill>
                <a:latin typeface="Montserrat"/>
                <a:ea typeface="Montserrat"/>
                <a:cs typeface="Montserrat"/>
                <a:sym typeface="Montserrat"/>
              </a:rPr>
              <a:t>. </a:t>
            </a:r>
            <a:endParaRPr sz="1200">
              <a:solidFill>
                <a:srgbClr val="FFFFFF"/>
              </a:solidFill>
              <a:latin typeface="Montserrat"/>
              <a:ea typeface="Montserrat"/>
              <a:cs typeface="Montserrat"/>
              <a:sym typeface="Montserrat"/>
            </a:endParaRPr>
          </a:p>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The VinclesBCN platform provides access to</a:t>
            </a:r>
            <a:r>
              <a:rPr b="1" lang="en" sz="1200">
                <a:solidFill>
                  <a:srgbClr val="FFFFFF"/>
                </a:solidFill>
                <a:latin typeface="Montserrat"/>
                <a:ea typeface="Montserrat"/>
                <a:cs typeface="Montserrat"/>
                <a:sym typeface="Montserrat"/>
              </a:rPr>
              <a:t> social </a:t>
            </a:r>
            <a:r>
              <a:rPr lang="en" sz="1200">
                <a:solidFill>
                  <a:srgbClr val="FFFFFF"/>
                </a:solidFill>
                <a:latin typeface="Montserrat"/>
                <a:ea typeface="Montserrat"/>
                <a:cs typeface="Montserrat"/>
                <a:sym typeface="Montserrat"/>
              </a:rPr>
              <a:t>and </a:t>
            </a:r>
            <a:r>
              <a:rPr b="1" lang="en" sz="1200">
                <a:solidFill>
                  <a:srgbClr val="FFFFFF"/>
                </a:solidFill>
                <a:latin typeface="Montserrat"/>
                <a:ea typeface="Montserrat"/>
                <a:cs typeface="Montserrat"/>
                <a:sym typeface="Montserrat"/>
              </a:rPr>
              <a:t>emotional services</a:t>
            </a:r>
            <a:r>
              <a:rPr lang="en" sz="1200">
                <a:solidFill>
                  <a:srgbClr val="FFFFFF"/>
                </a:solidFill>
                <a:latin typeface="Montserrat"/>
                <a:ea typeface="Montserrat"/>
                <a:cs typeface="Montserrat"/>
                <a:sym typeface="Montserrat"/>
              </a:rPr>
              <a:t> via a tablet and also features a </a:t>
            </a:r>
            <a:r>
              <a:rPr b="1" lang="en" sz="1200">
                <a:solidFill>
                  <a:srgbClr val="FFFFFF"/>
                </a:solidFill>
                <a:latin typeface="Montserrat"/>
                <a:ea typeface="Montserrat"/>
                <a:cs typeface="Montserrat"/>
                <a:sym typeface="Montserrat"/>
              </a:rPr>
              <a:t>training program</a:t>
            </a:r>
            <a:r>
              <a:rPr lang="en" sz="1200">
                <a:solidFill>
                  <a:srgbClr val="FFFFFF"/>
                </a:solidFill>
                <a:latin typeface="Montserrat"/>
                <a:ea typeface="Montserrat"/>
                <a:cs typeface="Montserrat"/>
                <a:sym typeface="Montserrat"/>
              </a:rPr>
              <a:t> in how to use the service. The city council provides the elderly who are users of the service with the </a:t>
            </a:r>
            <a:r>
              <a:rPr b="1" lang="en" sz="1200">
                <a:solidFill>
                  <a:srgbClr val="FFFFFF"/>
                </a:solidFill>
                <a:latin typeface="Montserrat"/>
                <a:ea typeface="Montserrat"/>
                <a:cs typeface="Montserrat"/>
                <a:sym typeface="Montserrat"/>
              </a:rPr>
              <a:t>tablet</a:t>
            </a:r>
            <a:r>
              <a:rPr lang="en" sz="1200">
                <a:solidFill>
                  <a:srgbClr val="FFFFFF"/>
                </a:solidFill>
                <a:latin typeface="Montserrat"/>
                <a:ea typeface="Montserrat"/>
                <a:cs typeface="Montserrat"/>
                <a:sym typeface="Montserrat"/>
              </a:rPr>
              <a:t> and the application pre-installed. </a:t>
            </a:r>
            <a:endParaRPr b="1" sz="1200">
              <a:solidFill>
                <a:srgbClr val="FFFFFF"/>
              </a:solidFill>
              <a:latin typeface="Montserrat"/>
              <a:ea typeface="Montserrat"/>
              <a:cs typeface="Montserrat"/>
              <a:sym typeface="Montserrat"/>
            </a:endParaRPr>
          </a:p>
          <a:p>
            <a:pPr indent="0" lvl="0" marL="0" rtl="0" algn="r">
              <a:spcBef>
                <a:spcPts val="800"/>
              </a:spcBef>
              <a:spcAft>
                <a:spcPts val="0"/>
              </a:spcAft>
              <a:buNone/>
            </a:pPr>
            <a:r>
              <a:t/>
            </a:r>
            <a:endParaRPr sz="900">
              <a:solidFill>
                <a:srgbClr val="FFFFFF"/>
              </a:solidFill>
              <a:latin typeface="Calibri"/>
              <a:ea typeface="Calibri"/>
              <a:cs typeface="Calibri"/>
              <a:sym typeface="Calibri"/>
            </a:endParaRPr>
          </a:p>
        </p:txBody>
      </p:sp>
      <p:sp>
        <p:nvSpPr>
          <p:cNvPr id="468" name="Google Shape;468;p77"/>
          <p:cNvSpPr/>
          <p:nvPr/>
        </p:nvSpPr>
        <p:spPr>
          <a:xfrm flipH="1">
            <a:off x="5791200" y="0"/>
            <a:ext cx="3400200" cy="51297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77"/>
          <p:cNvSpPr txBox="1"/>
          <p:nvPr/>
        </p:nvSpPr>
        <p:spPr>
          <a:xfrm>
            <a:off x="6077424" y="2954400"/>
            <a:ext cx="2804100" cy="6525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i="1" lang="en" sz="1100">
                <a:solidFill>
                  <a:srgbClr val="FFFFFF"/>
                </a:solidFill>
                <a:latin typeface="Montserrat Light"/>
                <a:ea typeface="Montserrat Light"/>
                <a:cs typeface="Montserrat Light"/>
                <a:sym typeface="Montserrat Light"/>
              </a:rPr>
              <a:t>   “</a:t>
            </a:r>
            <a:r>
              <a:rPr i="1" lang="en" sz="1200">
                <a:solidFill>
                  <a:srgbClr val="FFFFFF"/>
                </a:solidFill>
                <a:latin typeface="Montserrat Light"/>
                <a:ea typeface="Montserrat Light"/>
                <a:cs typeface="Montserrat Light"/>
                <a:sym typeface="Montserrat Light"/>
              </a:rPr>
              <a:t>It is our priority as a city government that the physical distancing in the context of lockdown does not have to become social distancing. We are striving to leave no one behind.”</a:t>
            </a:r>
            <a:endParaRPr i="1" sz="1200">
              <a:solidFill>
                <a:srgbClr val="FFFFFF"/>
              </a:solidFill>
              <a:latin typeface="Montserrat Light"/>
              <a:ea typeface="Montserrat Light"/>
              <a:cs typeface="Montserrat Light"/>
              <a:sym typeface="Montserrat Light"/>
            </a:endParaRPr>
          </a:p>
          <a:p>
            <a:pPr indent="0" lvl="0" marL="0" rtl="0" algn="r">
              <a:spcBef>
                <a:spcPts val="0"/>
              </a:spcBef>
              <a:spcAft>
                <a:spcPts val="0"/>
              </a:spcAft>
              <a:buNone/>
            </a:pPr>
            <a:r>
              <a:rPr i="1" lang="en" sz="1200">
                <a:solidFill>
                  <a:srgbClr val="FFFFFF"/>
                </a:solidFill>
                <a:latin typeface="Montserrat Light"/>
                <a:ea typeface="Montserrat Light"/>
                <a:cs typeface="Montserrat Light"/>
                <a:sym typeface="Montserrat Light"/>
              </a:rPr>
              <a:t>                                                                                                                                                                                                                                           </a:t>
            </a:r>
            <a:endParaRPr i="1" sz="1200">
              <a:solidFill>
                <a:srgbClr val="FFFFFF"/>
              </a:solidFill>
              <a:latin typeface="Montserrat Light"/>
              <a:ea typeface="Montserrat Light"/>
              <a:cs typeface="Montserrat Light"/>
              <a:sym typeface="Montserrat Light"/>
            </a:endParaRPr>
          </a:p>
          <a:p>
            <a:pPr indent="0" lvl="0" marL="0" rtl="0" algn="r">
              <a:spcBef>
                <a:spcPts val="0"/>
              </a:spcBef>
              <a:spcAft>
                <a:spcPts val="0"/>
              </a:spcAft>
              <a:buNone/>
            </a:pPr>
            <a:r>
              <a:t/>
            </a:r>
            <a:endParaRPr sz="400">
              <a:solidFill>
                <a:srgbClr val="FFFFFF"/>
              </a:solidFill>
              <a:latin typeface="Montserrat"/>
              <a:ea typeface="Montserrat"/>
              <a:cs typeface="Montserrat"/>
              <a:sym typeface="Montserrat"/>
            </a:endParaRPr>
          </a:p>
          <a:p>
            <a:pPr indent="0" lvl="0" marL="0" rtl="0" algn="r">
              <a:spcBef>
                <a:spcPts val="0"/>
              </a:spcBef>
              <a:spcAft>
                <a:spcPts val="0"/>
              </a:spcAft>
              <a:buNone/>
            </a:pPr>
            <a:r>
              <a:rPr b="1" lang="en" sz="1200">
                <a:solidFill>
                  <a:srgbClr val="FFFFFF"/>
                </a:solidFill>
                <a:latin typeface="Montserrat"/>
                <a:ea typeface="Montserrat"/>
                <a:cs typeface="Montserrat"/>
                <a:sym typeface="Montserrat"/>
              </a:rPr>
              <a:t>Laia Bonet, </a:t>
            </a:r>
            <a:br>
              <a:rPr b="1" lang="en" sz="1200">
                <a:solidFill>
                  <a:srgbClr val="FFFFFF"/>
                </a:solidFill>
                <a:latin typeface="Montserrat"/>
                <a:ea typeface="Montserrat"/>
                <a:cs typeface="Montserrat"/>
                <a:sym typeface="Montserrat"/>
              </a:rPr>
            </a:br>
            <a:r>
              <a:rPr b="1" lang="en" sz="1200">
                <a:solidFill>
                  <a:srgbClr val="FFFFFF"/>
                </a:solidFill>
                <a:latin typeface="Montserrat"/>
                <a:ea typeface="Montserrat"/>
                <a:cs typeface="Montserrat"/>
                <a:sym typeface="Montserrat"/>
              </a:rPr>
              <a:t>Vice-mayor for City of Barcelona </a:t>
            </a:r>
            <a:endParaRPr b="1" i="1" sz="1200">
              <a:solidFill>
                <a:srgbClr val="FFFFFF"/>
              </a:solidFill>
              <a:latin typeface="Montserrat"/>
              <a:ea typeface="Montserrat"/>
              <a:cs typeface="Montserrat"/>
              <a:sym typeface="Montserrat"/>
            </a:endParaRPr>
          </a:p>
        </p:txBody>
      </p:sp>
      <p:pic>
        <p:nvPicPr>
          <p:cNvPr id="470" name="Google Shape;470;p77" title="Laia Bonet is the Vice-Mayor for the City of Barcelona. She is a blond caucasian woman wearing a blue blouse. "/>
          <p:cNvPicPr preferRelativeResize="0"/>
          <p:nvPr/>
        </p:nvPicPr>
        <p:blipFill rotWithShape="1">
          <a:blip r:embed="rId3">
            <a:alphaModFix/>
          </a:blip>
          <a:srcRect b="25324" l="0" r="0" t="5332"/>
          <a:stretch/>
        </p:blipFill>
        <p:spPr>
          <a:xfrm>
            <a:off x="6852200" y="941150"/>
            <a:ext cx="2004300" cy="1857900"/>
          </a:xfrm>
          <a:prstGeom prst="ellipse">
            <a:avLst/>
          </a:prstGeom>
          <a:noFill/>
          <a:ln>
            <a:noFill/>
          </a:ln>
        </p:spPr>
      </p:pic>
      <p:sp>
        <p:nvSpPr>
          <p:cNvPr id="471" name="Google Shape;471;p77"/>
          <p:cNvSpPr/>
          <p:nvPr/>
        </p:nvSpPr>
        <p:spPr>
          <a:xfrm>
            <a:off x="-546720" y="230650"/>
            <a:ext cx="4906200" cy="5652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457200" lvl="0" marL="0" rtl="0" algn="l">
              <a:lnSpc>
                <a:spcPct val="90000"/>
              </a:lnSpc>
              <a:spcBef>
                <a:spcPts val="0"/>
              </a:spcBef>
              <a:spcAft>
                <a:spcPts val="0"/>
              </a:spcAft>
              <a:buNone/>
            </a:pPr>
            <a:r>
              <a:rPr b="1" lang="en" sz="2800">
                <a:solidFill>
                  <a:srgbClr val="38761D"/>
                </a:solidFill>
                <a:latin typeface="Montserrat"/>
                <a:ea typeface="Montserrat"/>
                <a:cs typeface="Montserrat"/>
                <a:sym typeface="Montserrat"/>
              </a:rPr>
              <a:t>   City </a:t>
            </a:r>
            <a:r>
              <a:rPr b="1" lang="en" sz="2800">
                <a:solidFill>
                  <a:srgbClr val="38761D"/>
                </a:solidFill>
                <a:latin typeface="Montserrat"/>
                <a:ea typeface="Montserrat"/>
                <a:cs typeface="Montserrat"/>
                <a:sym typeface="Montserrat"/>
              </a:rPr>
              <a:t>Best Practices</a:t>
            </a:r>
            <a:r>
              <a:rPr b="1" lang="en" sz="2800">
                <a:solidFill>
                  <a:schemeClr val="lt1"/>
                </a:solidFill>
                <a:latin typeface="Montserrat"/>
                <a:ea typeface="Montserrat"/>
                <a:cs typeface="Montserrat"/>
                <a:sym typeface="Montserrat"/>
              </a:rPr>
              <a:t> </a:t>
            </a:r>
            <a:endParaRPr/>
          </a:p>
        </p:txBody>
      </p:sp>
      <p:sp>
        <p:nvSpPr>
          <p:cNvPr id="472" name="Google Shape;472;p77"/>
          <p:cNvSpPr txBox="1"/>
          <p:nvPr>
            <p:ph idx="4294967295" type="title"/>
          </p:nvPr>
        </p:nvSpPr>
        <p:spPr>
          <a:xfrm>
            <a:off x="402875" y="795850"/>
            <a:ext cx="5388300" cy="31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700"/>
              <a:buFont typeface="Calibri"/>
              <a:buNone/>
            </a:pPr>
            <a:r>
              <a:rPr lang="en" sz="1500">
                <a:solidFill>
                  <a:srgbClr val="FFFFFF"/>
                </a:solidFill>
              </a:rPr>
              <a:t>Examples from Local Governments - Europe</a:t>
            </a:r>
            <a:endParaRPr sz="1500">
              <a:solidFill>
                <a:srgbClr val="FFFFFF"/>
              </a:solidFill>
            </a:endParaRPr>
          </a:p>
        </p:txBody>
      </p:sp>
      <p:sp>
        <p:nvSpPr>
          <p:cNvPr id="473" name="Google Shape;473;p77"/>
          <p:cNvSpPr txBox="1"/>
          <p:nvPr/>
        </p:nvSpPr>
        <p:spPr>
          <a:xfrm>
            <a:off x="5602200" y="260800"/>
            <a:ext cx="3321000" cy="15267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None/>
            </a:pPr>
            <a:r>
              <a:rPr i="1" lang="en" sz="1500">
                <a:solidFill>
                  <a:srgbClr val="FFFFFF"/>
                </a:solidFill>
                <a:latin typeface="Montserrat"/>
                <a:ea typeface="Montserrat"/>
                <a:cs typeface="Montserrat"/>
                <a:sym typeface="Montserrat"/>
              </a:rPr>
              <a:t>Perspectives from Europe</a:t>
            </a:r>
            <a:endParaRPr i="1" sz="1500">
              <a:solidFill>
                <a:srgbClr val="FFFFFF"/>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8"/>
          <p:cNvSpPr/>
          <p:nvPr/>
        </p:nvSpPr>
        <p:spPr>
          <a:xfrm flipH="1">
            <a:off x="5791200" y="0"/>
            <a:ext cx="3400200" cy="51297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78"/>
          <p:cNvSpPr/>
          <p:nvPr/>
        </p:nvSpPr>
        <p:spPr>
          <a:xfrm>
            <a:off x="-546720" y="230650"/>
            <a:ext cx="4906200" cy="5652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457200" lvl="0" marL="0" rtl="0" algn="l">
              <a:lnSpc>
                <a:spcPct val="90000"/>
              </a:lnSpc>
              <a:spcBef>
                <a:spcPts val="0"/>
              </a:spcBef>
              <a:spcAft>
                <a:spcPts val="0"/>
              </a:spcAft>
              <a:buNone/>
            </a:pPr>
            <a:r>
              <a:rPr b="1" lang="en" sz="2800">
                <a:solidFill>
                  <a:srgbClr val="38761D"/>
                </a:solidFill>
                <a:latin typeface="Montserrat"/>
                <a:ea typeface="Montserrat"/>
                <a:cs typeface="Montserrat"/>
                <a:sym typeface="Montserrat"/>
              </a:rPr>
              <a:t>   City </a:t>
            </a:r>
            <a:r>
              <a:rPr b="1" lang="en" sz="2800">
                <a:solidFill>
                  <a:srgbClr val="38761D"/>
                </a:solidFill>
                <a:latin typeface="Montserrat"/>
                <a:ea typeface="Montserrat"/>
                <a:cs typeface="Montserrat"/>
                <a:sym typeface="Montserrat"/>
              </a:rPr>
              <a:t>Best Practices</a:t>
            </a:r>
            <a:r>
              <a:rPr b="1" lang="en" sz="2800">
                <a:solidFill>
                  <a:schemeClr val="lt1"/>
                </a:solidFill>
                <a:latin typeface="Montserrat"/>
                <a:ea typeface="Montserrat"/>
                <a:cs typeface="Montserrat"/>
                <a:sym typeface="Montserrat"/>
              </a:rPr>
              <a:t> </a:t>
            </a:r>
            <a:endParaRPr/>
          </a:p>
        </p:txBody>
      </p:sp>
      <p:sp>
        <p:nvSpPr>
          <p:cNvPr id="480" name="Google Shape;480;p78"/>
          <p:cNvSpPr txBox="1"/>
          <p:nvPr>
            <p:ph idx="4294967295" type="title"/>
          </p:nvPr>
        </p:nvSpPr>
        <p:spPr>
          <a:xfrm>
            <a:off x="402875" y="795850"/>
            <a:ext cx="5388300" cy="319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700"/>
              <a:buFont typeface="Calibri"/>
              <a:buNone/>
            </a:pPr>
            <a:r>
              <a:rPr lang="en" sz="1500">
                <a:solidFill>
                  <a:srgbClr val="FFFFFF"/>
                </a:solidFill>
              </a:rPr>
              <a:t>Examples from Local Governments - Europe</a:t>
            </a:r>
            <a:endParaRPr sz="1500">
              <a:solidFill>
                <a:srgbClr val="FFFFFF"/>
              </a:solidFill>
            </a:endParaRPr>
          </a:p>
        </p:txBody>
      </p:sp>
      <p:sp>
        <p:nvSpPr>
          <p:cNvPr id="481" name="Google Shape;481;p78"/>
          <p:cNvSpPr txBox="1"/>
          <p:nvPr/>
        </p:nvSpPr>
        <p:spPr>
          <a:xfrm>
            <a:off x="185006" y="1030950"/>
            <a:ext cx="4347900" cy="37827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b="1" sz="1200">
              <a:solidFill>
                <a:srgbClr val="FFFFFF"/>
              </a:solidFill>
              <a:latin typeface="Montserrat"/>
              <a:ea typeface="Montserrat"/>
              <a:cs typeface="Montserrat"/>
              <a:sym typeface="Montserrat"/>
            </a:endParaRPr>
          </a:p>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At least one tablet has additionally been provided to all </a:t>
            </a:r>
            <a:r>
              <a:rPr b="1" lang="en" sz="1200">
                <a:solidFill>
                  <a:srgbClr val="FFFFFF"/>
                </a:solidFill>
                <a:latin typeface="Montserrat"/>
                <a:ea typeface="Montserrat"/>
                <a:cs typeface="Montserrat"/>
                <a:sym typeface="Montserrat"/>
              </a:rPr>
              <a:t>296 nursing </a:t>
            </a:r>
            <a:r>
              <a:rPr lang="en" sz="1200">
                <a:solidFill>
                  <a:srgbClr val="FFFFFF"/>
                </a:solidFill>
                <a:latin typeface="Montserrat"/>
                <a:ea typeface="Montserrat"/>
                <a:cs typeface="Montserrat"/>
                <a:sym typeface="Montserrat"/>
              </a:rPr>
              <a:t>homes in Barcelona. To date, it has helped over </a:t>
            </a:r>
            <a:r>
              <a:rPr b="1" lang="en" sz="1200">
                <a:solidFill>
                  <a:srgbClr val="FFFFFF"/>
                </a:solidFill>
                <a:latin typeface="Montserrat"/>
                <a:ea typeface="Montserrat"/>
                <a:cs typeface="Montserrat"/>
                <a:sym typeface="Montserrat"/>
              </a:rPr>
              <a:t>2,400 elderly people </a:t>
            </a:r>
            <a:r>
              <a:rPr lang="en" sz="1200">
                <a:solidFill>
                  <a:srgbClr val="FFFFFF"/>
                </a:solidFill>
                <a:latin typeface="Montserrat"/>
                <a:ea typeface="Montserrat"/>
                <a:cs typeface="Montserrat"/>
                <a:sym typeface="Montserrat"/>
              </a:rPr>
              <a:t>manage their relationships through digital technology. </a:t>
            </a:r>
            <a:endParaRPr sz="1200">
              <a:solidFill>
                <a:srgbClr val="FFFFFF"/>
              </a:solidFill>
              <a:latin typeface="Montserrat"/>
              <a:ea typeface="Montserrat"/>
              <a:cs typeface="Montserrat"/>
              <a:sym typeface="Montserrat"/>
            </a:endParaRPr>
          </a:p>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The service includes a </a:t>
            </a:r>
            <a:r>
              <a:rPr b="1" lang="en" sz="1200">
                <a:solidFill>
                  <a:srgbClr val="FFFFFF"/>
                </a:solidFill>
                <a:latin typeface="Montserrat"/>
                <a:ea typeface="Montserrat"/>
                <a:cs typeface="Montserrat"/>
                <a:sym typeface="Montserrat"/>
              </a:rPr>
              <a:t>health channel</a:t>
            </a:r>
            <a:r>
              <a:rPr lang="en" sz="1200">
                <a:solidFill>
                  <a:srgbClr val="FFFFFF"/>
                </a:solidFill>
                <a:latin typeface="Montserrat"/>
                <a:ea typeface="Montserrat"/>
                <a:cs typeface="Montserrat"/>
                <a:sym typeface="Montserrat"/>
              </a:rPr>
              <a:t> that features a </a:t>
            </a:r>
            <a:r>
              <a:rPr b="1" lang="en" sz="1200">
                <a:solidFill>
                  <a:srgbClr val="FFFFFF"/>
                </a:solidFill>
                <a:latin typeface="Montserrat"/>
                <a:ea typeface="Montserrat"/>
                <a:cs typeface="Montserrat"/>
                <a:sym typeface="Montserrat"/>
              </a:rPr>
              <a:t>team of doctors</a:t>
            </a:r>
            <a:r>
              <a:rPr lang="en" sz="1200">
                <a:solidFill>
                  <a:srgbClr val="FFFFFF"/>
                </a:solidFill>
                <a:latin typeface="Montserrat"/>
                <a:ea typeface="Montserrat"/>
                <a:cs typeface="Montserrat"/>
                <a:sym typeface="Montserrat"/>
              </a:rPr>
              <a:t> and a nurse to provide reliable information via text or voice. People can chat with the health team for individual questions or via one of 21 information groups through which the health team passes on clear and accessible information. </a:t>
            </a:r>
            <a:endParaRPr sz="1200">
              <a:solidFill>
                <a:srgbClr val="FFFFFF"/>
              </a:solidFill>
              <a:latin typeface="Montserrat"/>
              <a:ea typeface="Montserrat"/>
              <a:cs typeface="Montserrat"/>
              <a:sym typeface="Montserrat"/>
            </a:endParaRPr>
          </a:p>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There is also a virtual </a:t>
            </a:r>
            <a:r>
              <a:rPr b="1" lang="en" sz="1200">
                <a:solidFill>
                  <a:srgbClr val="FFFFFF"/>
                </a:solidFill>
                <a:latin typeface="Montserrat"/>
                <a:ea typeface="Montserrat"/>
                <a:cs typeface="Montserrat"/>
                <a:sym typeface="Montserrat"/>
              </a:rPr>
              <a:t>spiritual support</a:t>
            </a:r>
            <a:r>
              <a:rPr lang="en" sz="1200">
                <a:solidFill>
                  <a:srgbClr val="FFFFFF"/>
                </a:solidFill>
                <a:latin typeface="Montserrat"/>
                <a:ea typeface="Montserrat"/>
                <a:cs typeface="Montserrat"/>
                <a:sym typeface="Montserrat"/>
              </a:rPr>
              <a:t> component that has been created via partnerships with the Catholic Church, Islamic Federation, Jewish community, and Evangelical community.</a:t>
            </a:r>
            <a:endParaRPr sz="1200">
              <a:solidFill>
                <a:srgbClr val="FFFFFF"/>
              </a:solidFill>
              <a:latin typeface="Montserrat"/>
              <a:ea typeface="Montserrat"/>
              <a:cs typeface="Montserrat"/>
              <a:sym typeface="Montserrat"/>
            </a:endParaRPr>
          </a:p>
          <a:p>
            <a:pPr indent="0" lvl="0" marL="0" rtl="0" algn="r">
              <a:spcBef>
                <a:spcPts val="800"/>
              </a:spcBef>
              <a:spcAft>
                <a:spcPts val="0"/>
              </a:spcAft>
              <a:buNone/>
            </a:pPr>
            <a:r>
              <a:t/>
            </a:r>
            <a:endParaRPr sz="900">
              <a:solidFill>
                <a:srgbClr val="FFFFFF"/>
              </a:solidFill>
              <a:latin typeface="Calibri"/>
              <a:ea typeface="Calibri"/>
              <a:cs typeface="Calibri"/>
              <a:sym typeface="Calibri"/>
            </a:endParaRPr>
          </a:p>
        </p:txBody>
      </p:sp>
      <p:pic>
        <p:nvPicPr>
          <p:cNvPr id="482" name="Google Shape;482;p78" title="night cityscape of paris with eiffel tower "/>
          <p:cNvPicPr preferRelativeResize="0"/>
          <p:nvPr/>
        </p:nvPicPr>
        <p:blipFill>
          <a:blip r:embed="rId3">
            <a:alphaModFix/>
          </a:blip>
          <a:stretch>
            <a:fillRect/>
          </a:stretch>
        </p:blipFill>
        <p:spPr>
          <a:xfrm>
            <a:off x="4958606" y="1198199"/>
            <a:ext cx="3831524" cy="2555156"/>
          </a:xfrm>
          <a:prstGeom prst="rect">
            <a:avLst/>
          </a:prstGeom>
          <a:noFill/>
          <a:ln>
            <a:noFill/>
          </a:ln>
        </p:spPr>
      </p:pic>
      <p:sp>
        <p:nvSpPr>
          <p:cNvPr id="483" name="Google Shape;483;p78"/>
          <p:cNvSpPr txBox="1"/>
          <p:nvPr/>
        </p:nvSpPr>
        <p:spPr>
          <a:xfrm>
            <a:off x="5602200" y="260800"/>
            <a:ext cx="3321000" cy="15267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None/>
            </a:pPr>
            <a:r>
              <a:rPr i="1" lang="en" sz="1500">
                <a:solidFill>
                  <a:srgbClr val="FFFFFF"/>
                </a:solidFill>
                <a:latin typeface="Montserrat"/>
                <a:ea typeface="Montserrat"/>
                <a:cs typeface="Montserrat"/>
                <a:sym typeface="Montserrat"/>
              </a:rPr>
              <a:t>Perspectives from Europe</a:t>
            </a:r>
            <a:endParaRPr i="1" sz="15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At a basic level, we all have some idea of what discrimination is. But it’s important to understand what the wider effects of discrimination are. In this way, we are trying to not just understand what discrimination and what can be done to stop it." id="262" name="Google Shape;262;p47" title="Lesson 2. 1- Understanding Non-discrimination">
            <a:hlinkClick r:id="rId3"/>
          </p:cNvPr>
          <p:cNvPicPr preferRelativeResize="0"/>
          <p:nvPr/>
        </p:nvPicPr>
        <p:blipFill>
          <a:blip r:embed="rId4">
            <a:alphaModFix/>
          </a:blip>
          <a:stretch>
            <a:fillRect/>
          </a:stretch>
        </p:blipFill>
        <p:spPr>
          <a:xfrm>
            <a:off x="-13961" y="-838200"/>
            <a:ext cx="9157950" cy="68684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8"/>
          <p:cNvSpPr/>
          <p:nvPr/>
        </p:nvSpPr>
        <p:spPr>
          <a:xfrm>
            <a:off x="0" y="0"/>
            <a:ext cx="2071800" cy="51435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8761D"/>
              </a:solidFill>
            </a:endParaRPr>
          </a:p>
        </p:txBody>
      </p:sp>
      <p:sp>
        <p:nvSpPr>
          <p:cNvPr id="268" name="Google Shape;268;p48"/>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8"/>
          <p:cNvSpPr txBox="1"/>
          <p:nvPr/>
        </p:nvSpPr>
        <p:spPr>
          <a:xfrm>
            <a:off x="303325" y="473102"/>
            <a:ext cx="1447200" cy="12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lt1"/>
                </a:solidFill>
                <a:latin typeface="Montserrat"/>
                <a:ea typeface="Montserrat"/>
                <a:cs typeface="Montserrat"/>
                <a:sym typeface="Montserrat"/>
              </a:rPr>
              <a:t>2.2</a:t>
            </a:r>
            <a:endParaRPr b="1" sz="5500">
              <a:solidFill>
                <a:schemeClr val="lt1"/>
              </a:solidFill>
              <a:latin typeface="Montserrat"/>
              <a:ea typeface="Montserrat"/>
              <a:cs typeface="Montserrat"/>
              <a:sym typeface="Montserrat"/>
            </a:endParaRPr>
          </a:p>
        </p:txBody>
      </p:sp>
      <p:sp>
        <p:nvSpPr>
          <p:cNvPr id="270" name="Google Shape;270;p48"/>
          <p:cNvSpPr txBox="1"/>
          <p:nvPr>
            <p:ph idx="4294967295" type="body"/>
          </p:nvPr>
        </p:nvSpPr>
        <p:spPr>
          <a:xfrm>
            <a:off x="2490000" y="2134750"/>
            <a:ext cx="6408900" cy="2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In this section you will learn from the first hand experiences of disability rights advocate, Abia Akram. Abia is at the forefront of gender and disability advocacy in Pakistan and has expanded opportunities for women with disabilities in Pakistan and the greater Asia Pacific region.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Abia has always voiced the very strong message that you can't have gender rights without disability rights, and you can't have disability rights without gender rights. She talks a lot about her experience with discrimination and how we can protect women with disabilities from violence and abuse. Her leadership in Pakistan has dramatically changed the landscape and really put non-discrimination on the map throughout the Asia Pacific.</a:t>
            </a:r>
            <a:endParaRPr sz="1300">
              <a:solidFill>
                <a:schemeClr val="dk1"/>
              </a:solidFill>
            </a:endParaRPr>
          </a:p>
        </p:txBody>
      </p:sp>
      <p:sp>
        <p:nvSpPr>
          <p:cNvPr id="271" name="Google Shape;271;p48"/>
          <p:cNvSpPr txBox="1"/>
          <p:nvPr/>
        </p:nvSpPr>
        <p:spPr>
          <a:xfrm>
            <a:off x="2490000" y="302850"/>
            <a:ext cx="6194100" cy="144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en" sz="3000">
                <a:solidFill>
                  <a:srgbClr val="274E13"/>
                </a:solidFill>
                <a:latin typeface="Montserrat"/>
                <a:ea typeface="Montserrat"/>
                <a:cs typeface="Montserrat"/>
                <a:sym typeface="Montserrat"/>
              </a:rPr>
              <a:t>The Lived Experience with Abia Akram </a:t>
            </a:r>
            <a:endParaRPr b="1" sz="3000">
              <a:solidFill>
                <a:srgbClr val="274E13"/>
              </a:solidFill>
              <a:latin typeface="Montserrat"/>
              <a:ea typeface="Montserrat"/>
              <a:cs typeface="Montserrat"/>
              <a:sym typeface="Montserrat"/>
            </a:endParaRPr>
          </a:p>
          <a:p>
            <a:pPr indent="0" lvl="0" marL="0" rtl="0" algn="l">
              <a:spcBef>
                <a:spcPts val="600"/>
              </a:spcBef>
              <a:spcAft>
                <a:spcPts val="0"/>
              </a:spcAft>
              <a:buNone/>
            </a:pPr>
            <a:r>
              <a:t/>
            </a:r>
            <a:endParaRPr b="1" sz="3000">
              <a:solidFill>
                <a:srgbClr val="274E13"/>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9"/>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solidFill>
                  <a:srgbClr val="274E13"/>
                </a:solidFill>
              </a:rPr>
              <a:t>Essential Questions</a:t>
            </a:r>
            <a:endParaRPr>
              <a:solidFill>
                <a:srgbClr val="274E13"/>
              </a:solidFill>
            </a:endParaRPr>
          </a:p>
        </p:txBody>
      </p:sp>
      <p:sp>
        <p:nvSpPr>
          <p:cNvPr id="277" name="Google Shape;277;p49"/>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t>While listening to Abia speak, try to answer the following:</a:t>
            </a:r>
            <a:endParaRPr/>
          </a:p>
          <a:p>
            <a:pPr indent="0" lvl="0" marL="0" rtl="0" algn="just">
              <a:lnSpc>
                <a:spcPct val="115000"/>
              </a:lnSpc>
              <a:spcBef>
                <a:spcPts val="0"/>
              </a:spcBef>
              <a:spcAft>
                <a:spcPts val="0"/>
              </a:spcAft>
              <a:buNone/>
            </a:pPr>
            <a:r>
              <a:t/>
            </a:r>
            <a:endParaRPr/>
          </a:p>
          <a:p>
            <a:pPr indent="-311150" lvl="0" marL="457200" rtl="0" algn="just">
              <a:lnSpc>
                <a:spcPct val="115000"/>
              </a:lnSpc>
              <a:spcBef>
                <a:spcPts val="0"/>
              </a:spcBef>
              <a:spcAft>
                <a:spcPts val="0"/>
              </a:spcAft>
              <a:buClr>
                <a:schemeClr val="dk1"/>
              </a:buClr>
              <a:buSzPts val="1300"/>
              <a:buChar char="●"/>
            </a:pPr>
            <a:r>
              <a:rPr lang="en"/>
              <a:t>What type of discrimination do women with disabilities in some developing countries face? </a:t>
            </a:r>
            <a:endParaRPr/>
          </a:p>
          <a:p>
            <a:pPr indent="0" lvl="0" marL="457200" rtl="0" algn="just">
              <a:lnSpc>
                <a:spcPct val="115000"/>
              </a:lnSpc>
              <a:spcBef>
                <a:spcPts val="0"/>
              </a:spcBef>
              <a:spcAft>
                <a:spcPts val="0"/>
              </a:spcAft>
              <a:buNone/>
            </a:pPr>
            <a:r>
              <a:t/>
            </a:r>
            <a:endParaRPr/>
          </a:p>
          <a:p>
            <a:pPr indent="-311150" lvl="0" marL="457200" rtl="0" algn="just">
              <a:lnSpc>
                <a:spcPct val="115000"/>
              </a:lnSpc>
              <a:spcBef>
                <a:spcPts val="0"/>
              </a:spcBef>
              <a:spcAft>
                <a:spcPts val="0"/>
              </a:spcAft>
              <a:buClr>
                <a:schemeClr val="dk1"/>
              </a:buClr>
              <a:buSzPts val="1300"/>
              <a:buChar char="●"/>
            </a:pPr>
            <a:r>
              <a:rPr lang="en"/>
              <a:t>What role does education play in discrimination?</a:t>
            </a:r>
            <a:endParaRPr/>
          </a:p>
          <a:p>
            <a:pPr indent="0" lvl="0" marL="457200" rtl="0" algn="just">
              <a:lnSpc>
                <a:spcPct val="115000"/>
              </a:lnSpc>
              <a:spcBef>
                <a:spcPts val="0"/>
              </a:spcBef>
              <a:spcAft>
                <a:spcPts val="0"/>
              </a:spcAft>
              <a:buNone/>
            </a:pPr>
            <a:r>
              <a:t/>
            </a:r>
            <a:endParaRPr/>
          </a:p>
          <a:p>
            <a:pPr indent="-311150" lvl="0" marL="457200" rtl="0" algn="just">
              <a:lnSpc>
                <a:spcPct val="115000"/>
              </a:lnSpc>
              <a:spcBef>
                <a:spcPts val="0"/>
              </a:spcBef>
              <a:spcAft>
                <a:spcPts val="0"/>
              </a:spcAft>
              <a:buClr>
                <a:schemeClr val="dk1"/>
              </a:buClr>
              <a:buSzPts val="1300"/>
              <a:buChar char="●"/>
            </a:pPr>
            <a:r>
              <a:rPr lang="en"/>
              <a:t>What is the link between gender and disability rights?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In this section you will learn from the first hand experiences of disability rights advocate, Abia Akram. Abia is at the forefront of gender and disability advocacy in Pakistan and has expanded opportunities for women with disabilities in Pakistan and the greater Asia Pacific region. &#10;&#10;Abia has always voiced the very strong message that you can't have gender rights without disability rights, and you can't have disability rights without gender rights. She talks a lot about her experience with discrimination and how we can protect women with disabilities from violence and abuse. Her leadership in Pakistan has dramatically changed the landscape and really put non-discrimination on the map throughout the Asia Pacific." id="282" name="Google Shape;282;p50" title="Lesson 2. 2 - The lived experience with Abia Akram">
            <a:hlinkClick r:id="rId3"/>
          </p:cNvPr>
          <p:cNvPicPr preferRelativeResize="0"/>
          <p:nvPr/>
        </p:nvPicPr>
        <p:blipFill>
          <a:blip r:embed="rId4">
            <a:alphaModFix/>
          </a:blip>
          <a:stretch>
            <a:fillRect/>
          </a:stretch>
        </p:blipFill>
        <p:spPr>
          <a:xfrm>
            <a:off x="0" y="-83820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1"/>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Clr>
                <a:schemeClr val="dk1"/>
              </a:buClr>
              <a:buSzPts val="1100"/>
              <a:buFont typeface="Arial"/>
              <a:buNone/>
            </a:pPr>
            <a:r>
              <a:rPr lang="en">
                <a:solidFill>
                  <a:srgbClr val="274E13"/>
                </a:solidFill>
              </a:rPr>
              <a:t>Learn more about Abia Akram</a:t>
            </a:r>
            <a:endParaRPr>
              <a:solidFill>
                <a:srgbClr val="274E13"/>
              </a:solidFill>
            </a:endParaRPr>
          </a:p>
        </p:txBody>
      </p:sp>
      <p:sp>
        <p:nvSpPr>
          <p:cNvPr id="288" name="Google Shape;288;p51"/>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To find out more about the work being done by Abia, please refer to the following resources: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sz="1100"/>
              <a:t>Abia Leads Work on Gender Equality</a:t>
            </a:r>
            <a:endParaRPr b="1" sz="1100"/>
          </a:p>
          <a:p>
            <a:pPr indent="-298450" lvl="0" marL="457200" rtl="0" algn="l">
              <a:lnSpc>
                <a:spcPct val="115000"/>
              </a:lnSpc>
              <a:spcBef>
                <a:spcPts val="0"/>
              </a:spcBef>
              <a:spcAft>
                <a:spcPts val="0"/>
              </a:spcAft>
              <a:buSzPts val="1100"/>
              <a:buChar char="●"/>
            </a:pPr>
            <a:r>
              <a:rPr lang="en" sz="1100" u="sng">
                <a:solidFill>
                  <a:srgbClr val="1155CC"/>
                </a:solidFill>
                <a:hlinkClick r:id="rId3">
                  <a:extLst>
                    <a:ext uri="{A12FA001-AC4F-418D-AE19-62706E023703}">
                      <ahyp:hlinkClr val="tx"/>
                    </a:ext>
                  </a:extLst>
                </a:hlinkClick>
              </a:rPr>
              <a:t>https://beijing20.unwomen.org/en/news-and-events/stories/2015/2/woa-pakistan-abia-akram </a:t>
            </a:r>
            <a:endParaRPr sz="1100"/>
          </a:p>
          <a:p>
            <a:pPr indent="-298450" lvl="0" marL="457200" rtl="0" algn="l">
              <a:lnSpc>
                <a:spcPct val="115000"/>
              </a:lnSpc>
              <a:spcBef>
                <a:spcPts val="0"/>
              </a:spcBef>
              <a:spcAft>
                <a:spcPts val="0"/>
              </a:spcAft>
              <a:buSzPts val="1100"/>
              <a:buChar char="●"/>
            </a:pPr>
            <a:r>
              <a:rPr lang="en" sz="1100" u="sng">
                <a:solidFill>
                  <a:srgbClr val="1155CC"/>
                </a:solidFill>
                <a:hlinkClick r:id="rId4">
                  <a:extLst>
                    <a:ext uri="{A12FA001-AC4F-418D-AE19-62706E023703}">
                      <ahyp:hlinkClr val="tx"/>
                    </a:ext>
                  </a:extLst>
                </a:hlinkClick>
              </a:rPr>
              <a:t>https://beijing20.unwomen.org/en/news-and-events/stories/2015/2/woa-pakistan-abia-akram </a:t>
            </a:r>
            <a:endParaRPr sz="1100"/>
          </a:p>
          <a:p>
            <a:pPr indent="0" lvl="0" marL="0" rtl="0" algn="l">
              <a:lnSpc>
                <a:spcPct val="115000"/>
              </a:lnSpc>
              <a:spcBef>
                <a:spcPts val="0"/>
              </a:spcBef>
              <a:spcAft>
                <a:spcPts val="0"/>
              </a:spcAft>
              <a:buClr>
                <a:schemeClr val="dk1"/>
              </a:buClr>
              <a:buSzPts val="1100"/>
              <a:buFont typeface="Arial"/>
              <a:buNone/>
            </a:pPr>
            <a:r>
              <a:t/>
            </a:r>
            <a:endParaRPr b="1" sz="1100"/>
          </a:p>
          <a:p>
            <a:pPr indent="0" lvl="0" marL="0" rtl="0" algn="l">
              <a:lnSpc>
                <a:spcPct val="115000"/>
              </a:lnSpc>
              <a:spcBef>
                <a:spcPts val="0"/>
              </a:spcBef>
              <a:spcAft>
                <a:spcPts val="0"/>
              </a:spcAft>
              <a:buClr>
                <a:schemeClr val="dk1"/>
              </a:buClr>
              <a:buSzPts val="1100"/>
              <a:buFont typeface="Arial"/>
              <a:buNone/>
            </a:pPr>
            <a:r>
              <a:rPr b="1" lang="en" sz="1100"/>
              <a:t>Abia Leads the Disabled Youth and Women’s Movements in Pakistan </a:t>
            </a:r>
            <a:endParaRPr b="1" sz="1100"/>
          </a:p>
          <a:p>
            <a:pPr indent="-298450" lvl="0" marL="457200" rtl="0" algn="l">
              <a:lnSpc>
                <a:spcPct val="115000"/>
              </a:lnSpc>
              <a:spcBef>
                <a:spcPts val="0"/>
              </a:spcBef>
              <a:spcAft>
                <a:spcPts val="0"/>
              </a:spcAft>
              <a:buSzPts val="1100"/>
              <a:buChar char="●"/>
            </a:pPr>
            <a:r>
              <a:rPr lang="en" sz="1100" u="sng">
                <a:solidFill>
                  <a:srgbClr val="1155CC"/>
                </a:solidFill>
                <a:hlinkClick r:id="rId5">
                  <a:extLst>
                    <a:ext uri="{A12FA001-AC4F-418D-AE19-62706E023703}">
                      <ahyp:hlinkClr val="tx"/>
                    </a:ext>
                  </a:extLst>
                </a:hlinkClick>
              </a:rPr>
              <a:t>https://35.chevening.org/changemakers/abia-akram/ </a:t>
            </a:r>
            <a:endParaRPr sz="1100"/>
          </a:p>
          <a:p>
            <a:pPr indent="-298450" lvl="0" marL="457200" rtl="0" algn="l">
              <a:lnSpc>
                <a:spcPct val="115000"/>
              </a:lnSpc>
              <a:spcBef>
                <a:spcPts val="0"/>
              </a:spcBef>
              <a:spcAft>
                <a:spcPts val="0"/>
              </a:spcAft>
              <a:buSzPts val="1100"/>
              <a:buChar char="●"/>
            </a:pPr>
            <a:r>
              <a:rPr lang="en" sz="1100" u="sng">
                <a:solidFill>
                  <a:srgbClr val="1155CC"/>
                </a:solidFill>
                <a:hlinkClick r:id="rId6">
                  <a:extLst>
                    <a:ext uri="{A12FA001-AC4F-418D-AE19-62706E023703}">
                      <ahyp:hlinkClr val="tx"/>
                    </a:ext>
                  </a:extLst>
                </a:hlinkClick>
              </a:rPr>
              <a:t>http://www.sisofrida.org/abia-akram-campaigning-as-a-disabled-woman/ </a:t>
            </a:r>
            <a:endParaRPr sz="1100"/>
          </a:p>
          <a:p>
            <a:pPr indent="-298450" lvl="0" marL="457200" rtl="0" algn="l">
              <a:lnSpc>
                <a:spcPct val="115000"/>
              </a:lnSpc>
              <a:spcBef>
                <a:spcPts val="0"/>
              </a:spcBef>
              <a:spcAft>
                <a:spcPts val="0"/>
              </a:spcAft>
              <a:buSzPts val="1100"/>
              <a:buChar char="●"/>
            </a:pPr>
            <a:r>
              <a:rPr lang="en" sz="1100" u="sng">
                <a:solidFill>
                  <a:srgbClr val="1155CC"/>
                </a:solidFill>
                <a:hlinkClick r:id="rId7">
                  <a:extLst>
                    <a:ext uri="{A12FA001-AC4F-418D-AE19-62706E023703}">
                      <ahyp:hlinkClr val="tx"/>
                    </a:ext>
                  </a:extLst>
                </a:hlinkClick>
              </a:rPr>
              <a:t>http://wd2016.org/speaker/abia-akram/</a:t>
            </a:r>
            <a:endParaRPr sz="1100"/>
          </a:p>
          <a:p>
            <a:pPr indent="-298450" lvl="0" marL="457200" rtl="0" algn="l">
              <a:lnSpc>
                <a:spcPct val="115000"/>
              </a:lnSpc>
              <a:spcBef>
                <a:spcPts val="0"/>
              </a:spcBef>
              <a:spcAft>
                <a:spcPts val="0"/>
              </a:spcAft>
              <a:buSzPts val="1100"/>
              <a:buChar char="●"/>
            </a:pPr>
            <a:r>
              <a:rPr lang="en" sz="1100" u="sng">
                <a:solidFill>
                  <a:srgbClr val="1155CC"/>
                </a:solidFill>
                <a:hlinkClick r:id="rId8">
                  <a:extLst>
                    <a:ext uri="{A12FA001-AC4F-418D-AE19-62706E023703}">
                      <ahyp:hlinkClr val="tx"/>
                    </a:ext>
                  </a:extLst>
                </a:hlinkClick>
              </a:rPr>
              <a:t>https://www.sightsavers.org/from-the-field/2018/09/eye-care-for-those-who-need-it-most/</a:t>
            </a:r>
            <a:endParaRPr b="1" sz="1100"/>
          </a:p>
          <a:p>
            <a:pPr indent="0" lvl="0" marL="0" rtl="0" algn="l">
              <a:lnSpc>
                <a:spcPct val="115000"/>
              </a:lnSpc>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2"/>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2"/>
          <p:cNvSpPr txBox="1"/>
          <p:nvPr/>
        </p:nvSpPr>
        <p:spPr>
          <a:xfrm>
            <a:off x="303325" y="473102"/>
            <a:ext cx="1447200" cy="12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lt1"/>
                </a:solidFill>
                <a:latin typeface="Montserrat"/>
                <a:ea typeface="Montserrat"/>
                <a:cs typeface="Montserrat"/>
                <a:sym typeface="Montserrat"/>
              </a:rPr>
              <a:t>2.3</a:t>
            </a:r>
            <a:endParaRPr b="1" sz="5500">
              <a:solidFill>
                <a:schemeClr val="lt1"/>
              </a:solidFill>
              <a:latin typeface="Montserrat"/>
              <a:ea typeface="Montserrat"/>
              <a:cs typeface="Montserrat"/>
              <a:sym typeface="Montserrat"/>
            </a:endParaRPr>
          </a:p>
        </p:txBody>
      </p:sp>
      <p:sp>
        <p:nvSpPr>
          <p:cNvPr id="295" name="Google Shape;295;p52"/>
          <p:cNvSpPr txBox="1"/>
          <p:nvPr>
            <p:ph idx="4294967295" type="body"/>
          </p:nvPr>
        </p:nvSpPr>
        <p:spPr>
          <a:xfrm>
            <a:off x="2490000" y="1627425"/>
            <a:ext cx="6408900" cy="164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Discriminatory practices against persons with disabilities can lead to the underutilization of their potential and limited or ineffective participation in society. Stigma and discrimination can adversely affect the dignity, confidence, and mental health of persons with disabilities. </a:t>
            </a:r>
            <a:endParaRPr sz="1300">
              <a:solidFill>
                <a:schemeClr val="dk1"/>
              </a:solidFill>
            </a:endParaRPr>
          </a:p>
        </p:txBody>
      </p:sp>
      <p:sp>
        <p:nvSpPr>
          <p:cNvPr id="296" name="Google Shape;296;p52"/>
          <p:cNvSpPr txBox="1"/>
          <p:nvPr/>
        </p:nvSpPr>
        <p:spPr>
          <a:xfrm>
            <a:off x="2490000" y="258000"/>
            <a:ext cx="6194100" cy="127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n" sz="3000">
                <a:solidFill>
                  <a:srgbClr val="274E13"/>
                </a:solidFill>
                <a:latin typeface="Montserrat"/>
                <a:ea typeface="Montserrat"/>
                <a:cs typeface="Montserrat"/>
                <a:sym typeface="Montserrat"/>
              </a:rPr>
              <a:t>Deep Dive on Non-discrimination</a:t>
            </a:r>
            <a:endParaRPr b="1" sz="3000">
              <a:solidFill>
                <a:srgbClr val="274E13"/>
              </a:solidFill>
              <a:latin typeface="Montserrat"/>
              <a:ea typeface="Montserrat"/>
              <a:cs typeface="Montserrat"/>
              <a:sym typeface="Montserrat"/>
            </a:endParaRPr>
          </a:p>
          <a:p>
            <a:pPr indent="0" lvl="0" marL="0" rtl="0" algn="l">
              <a:lnSpc>
                <a:spcPct val="115000"/>
              </a:lnSpc>
              <a:spcBef>
                <a:spcPts val="1800"/>
              </a:spcBef>
              <a:spcAft>
                <a:spcPts val="0"/>
              </a:spcAft>
              <a:buNone/>
            </a:pPr>
            <a:r>
              <a:rPr b="1" lang="en" sz="3000">
                <a:solidFill>
                  <a:srgbClr val="274E13"/>
                </a:solidFill>
                <a:latin typeface="Montserrat"/>
                <a:ea typeface="Montserrat"/>
                <a:cs typeface="Montserrat"/>
                <a:sym typeface="Montserrat"/>
              </a:rPr>
              <a:t> </a:t>
            </a:r>
            <a:endParaRPr b="1" sz="3000">
              <a:solidFill>
                <a:srgbClr val="274E13"/>
              </a:solidFill>
              <a:latin typeface="Montserrat"/>
              <a:ea typeface="Montserrat"/>
              <a:cs typeface="Montserrat"/>
              <a:sym typeface="Montserrat"/>
            </a:endParaRPr>
          </a:p>
          <a:p>
            <a:pPr indent="0" lvl="0" marL="0" rtl="0" algn="l">
              <a:spcBef>
                <a:spcPts val="600"/>
              </a:spcBef>
              <a:spcAft>
                <a:spcPts val="0"/>
              </a:spcAft>
              <a:buNone/>
            </a:pPr>
            <a:r>
              <a:t/>
            </a:r>
            <a:endParaRPr b="1" sz="3000">
              <a:solidFill>
                <a:srgbClr val="274E13"/>
              </a:solidFill>
              <a:latin typeface="Montserrat"/>
              <a:ea typeface="Montserrat"/>
              <a:cs typeface="Montserrat"/>
              <a:sym typeface="Montserrat"/>
            </a:endParaRPr>
          </a:p>
        </p:txBody>
      </p:sp>
      <p:sp>
        <p:nvSpPr>
          <p:cNvPr id="297" name="Google Shape;297;p52"/>
          <p:cNvSpPr txBox="1"/>
          <p:nvPr/>
        </p:nvSpPr>
        <p:spPr>
          <a:xfrm>
            <a:off x="2737625" y="3939825"/>
            <a:ext cx="4187100" cy="910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100">
                <a:latin typeface="Montserrat"/>
                <a:ea typeface="Montserrat"/>
                <a:cs typeface="Montserrat"/>
                <a:sym typeface="Montserrat"/>
              </a:rPr>
              <a:t>Daniela Bas</a:t>
            </a:r>
            <a:endParaRPr sz="1100">
              <a:latin typeface="Montserrat"/>
              <a:ea typeface="Montserrat"/>
              <a:cs typeface="Montserrat"/>
              <a:sym typeface="Montserrat"/>
            </a:endParaRPr>
          </a:p>
          <a:p>
            <a:pPr indent="0" lvl="0" marL="0" rtl="0" algn="r">
              <a:lnSpc>
                <a:spcPct val="115000"/>
              </a:lnSpc>
              <a:spcBef>
                <a:spcPts val="0"/>
              </a:spcBef>
              <a:spcAft>
                <a:spcPts val="0"/>
              </a:spcAft>
              <a:buNone/>
            </a:pPr>
            <a:r>
              <a:rPr b="1" lang="en" sz="1100">
                <a:latin typeface="Montserrat"/>
                <a:ea typeface="Montserrat"/>
                <a:cs typeface="Montserrat"/>
                <a:sym typeface="Montserrat"/>
              </a:rPr>
              <a:t>Director of the Division for Inclusive Social Development, the United Nations Department of Economic and Social Affairs (UN DESA) </a:t>
            </a:r>
            <a:endParaRPr b="1" sz="1100">
              <a:latin typeface="Montserrat"/>
              <a:ea typeface="Montserrat"/>
              <a:cs typeface="Montserrat"/>
              <a:sym typeface="Montserrat"/>
            </a:endParaRPr>
          </a:p>
          <a:p>
            <a:pPr indent="0" lvl="0" marL="0" rtl="0" algn="r">
              <a:lnSpc>
                <a:spcPct val="115000"/>
              </a:lnSpc>
              <a:spcBef>
                <a:spcPts val="0"/>
              </a:spcBef>
              <a:spcAft>
                <a:spcPts val="0"/>
              </a:spcAft>
              <a:buNone/>
            </a:pPr>
            <a:r>
              <a:t/>
            </a:r>
            <a:endParaRPr b="1" sz="1100">
              <a:latin typeface="Montserrat"/>
              <a:ea typeface="Montserrat"/>
              <a:cs typeface="Montserrat"/>
              <a:sym typeface="Montserrat"/>
            </a:endParaRPr>
          </a:p>
        </p:txBody>
      </p:sp>
      <p:sp>
        <p:nvSpPr>
          <p:cNvPr id="298" name="Google Shape;298;p52"/>
          <p:cNvSpPr txBox="1"/>
          <p:nvPr/>
        </p:nvSpPr>
        <p:spPr>
          <a:xfrm>
            <a:off x="2490000" y="2863425"/>
            <a:ext cx="4447200" cy="14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 sz="1100">
                <a:latin typeface="Montserrat"/>
                <a:ea typeface="Montserrat"/>
                <a:cs typeface="Montserrat"/>
                <a:sym typeface="Montserrat"/>
              </a:rPr>
              <a:t>“In 2020, the world has had to deal with the devastating impact of this pandemic. It is only when we engage all citizens, of all ages, and of all abilities, across all levels of government, academia, the private sector, and civil society organizations, that we can ensure an inclusive and participatory recovery.”</a:t>
            </a:r>
            <a:endParaRPr i="1" sz="1100">
              <a:solidFill>
                <a:srgbClr val="535353"/>
              </a:solidFill>
              <a:latin typeface="Montserrat Light"/>
              <a:ea typeface="Montserrat Light"/>
              <a:cs typeface="Montserrat Light"/>
              <a:sym typeface="Montserrat Light"/>
            </a:endParaRPr>
          </a:p>
        </p:txBody>
      </p:sp>
      <p:pic>
        <p:nvPicPr>
          <p:cNvPr id="299" name="Google Shape;299;p52" title="Woman in red dress in front of UN Flag sitting in a wheelchair."/>
          <p:cNvPicPr preferRelativeResize="0"/>
          <p:nvPr/>
        </p:nvPicPr>
        <p:blipFill>
          <a:blip r:embed="rId3">
            <a:alphaModFix/>
          </a:blip>
          <a:stretch>
            <a:fillRect/>
          </a:stretch>
        </p:blipFill>
        <p:spPr>
          <a:xfrm>
            <a:off x="7101300" y="2972350"/>
            <a:ext cx="1701000" cy="16491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